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7" r:id="rId2"/>
    <p:sldId id="258" r:id="rId3"/>
    <p:sldId id="286" r:id="rId4"/>
    <p:sldId id="287" r:id="rId5"/>
    <p:sldId id="297" r:id="rId6"/>
    <p:sldId id="289" r:id="rId7"/>
    <p:sldId id="273" r:id="rId8"/>
    <p:sldId id="280" r:id="rId9"/>
    <p:sldId id="263" r:id="rId10"/>
    <p:sldId id="274" r:id="rId11"/>
    <p:sldId id="275" r:id="rId12"/>
    <p:sldId id="284" r:id="rId13"/>
    <p:sldId id="288" r:id="rId14"/>
    <p:sldId id="291" r:id="rId15"/>
    <p:sldId id="293" r:id="rId16"/>
    <p:sldId id="299" r:id="rId17"/>
    <p:sldId id="277" r:id="rId18"/>
    <p:sldId id="294" r:id="rId19"/>
    <p:sldId id="296" r:id="rId20"/>
    <p:sldId id="300" r:id="rId21"/>
    <p:sldId id="292" r:id="rId22"/>
    <p:sldId id="259" r:id="rId23"/>
    <p:sldId id="281" r:id="rId24"/>
    <p:sldId id="29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843"/>
    <p:restoredTop sz="96018"/>
  </p:normalViewPr>
  <p:slideViewPr>
    <p:cSldViewPr snapToGrid="0" showGuides="1">
      <p:cViewPr varScale="1">
        <p:scale>
          <a:sx n="84" d="100"/>
          <a:sy n="84" d="100"/>
        </p:scale>
        <p:origin x="192" y="712"/>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19F97-F918-E441-9189-B4D19258AD90}" type="datetimeFigureOut">
              <a:rPr lang="en-US" smtClean="0"/>
              <a:t>9/15/25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BAA12D-DC4B-994F-BD44-9D70B6451C9B}" type="slidenum">
              <a:rPr lang="en-US" smtClean="0"/>
              <a:t>‹#›</a:t>
            </a:fld>
            <a:endParaRPr lang="en-US"/>
          </a:p>
        </p:txBody>
      </p:sp>
    </p:spTree>
    <p:extLst>
      <p:ext uri="{BB962C8B-B14F-4D97-AF65-F5344CB8AC3E}">
        <p14:creationId xmlns:p14="http://schemas.microsoft.com/office/powerpoint/2010/main" val="1023835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127958-63D3-4B2C-80DC-110AE6F899C3}" type="slidenum">
              <a:rPr lang="en-CA" smtClean="0"/>
              <a:t>2</a:t>
            </a:fld>
            <a:endParaRPr lang="en-CA"/>
          </a:p>
        </p:txBody>
      </p:sp>
    </p:spTree>
    <p:extLst>
      <p:ext uri="{BB962C8B-B14F-4D97-AF65-F5344CB8AC3E}">
        <p14:creationId xmlns:p14="http://schemas.microsoft.com/office/powerpoint/2010/main" val="2401638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127958-63D3-4B2C-80DC-110AE6F899C3}" type="slidenum">
              <a:rPr lang="en-CA" smtClean="0"/>
              <a:t>3</a:t>
            </a:fld>
            <a:endParaRPr lang="en-CA"/>
          </a:p>
        </p:txBody>
      </p:sp>
    </p:spTree>
    <p:extLst>
      <p:ext uri="{BB962C8B-B14F-4D97-AF65-F5344CB8AC3E}">
        <p14:creationId xmlns:p14="http://schemas.microsoft.com/office/powerpoint/2010/main" val="2949550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127958-63D3-4B2C-80DC-110AE6F899C3}" type="slidenum">
              <a:rPr lang="en-CA" smtClean="0"/>
              <a:t>4</a:t>
            </a:fld>
            <a:endParaRPr lang="en-CA"/>
          </a:p>
        </p:txBody>
      </p:sp>
    </p:spTree>
    <p:extLst>
      <p:ext uri="{BB962C8B-B14F-4D97-AF65-F5344CB8AC3E}">
        <p14:creationId xmlns:p14="http://schemas.microsoft.com/office/powerpoint/2010/main" val="940840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127958-63D3-4B2C-80DC-110AE6F899C3}" type="slidenum">
              <a:rPr lang="en-CA" smtClean="0"/>
              <a:t>6</a:t>
            </a:fld>
            <a:endParaRPr lang="en-CA"/>
          </a:p>
        </p:txBody>
      </p:sp>
    </p:spTree>
    <p:extLst>
      <p:ext uri="{BB962C8B-B14F-4D97-AF65-F5344CB8AC3E}">
        <p14:creationId xmlns:p14="http://schemas.microsoft.com/office/powerpoint/2010/main" val="667619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6FDA8-5319-F0FD-0A73-72757E54D5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C0AD26-9546-5B8A-EB58-FBEA3305A5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71FAD0-FA80-74C0-2A3A-4B6731A1434B}"/>
              </a:ext>
            </a:extLst>
          </p:cNvPr>
          <p:cNvSpPr>
            <a:spLocks noGrp="1"/>
          </p:cNvSpPr>
          <p:nvPr>
            <p:ph type="dt" sz="half" idx="10"/>
          </p:nvPr>
        </p:nvSpPr>
        <p:spPr/>
        <p:txBody>
          <a:bodyPr/>
          <a:lstStyle/>
          <a:p>
            <a:fld id="{DD6B41A9-0A44-E94D-8BC6-37AFE9E68BA2}" type="datetimeFigureOut">
              <a:rPr lang="en-US" smtClean="0"/>
              <a:t>9/15/25</a:t>
            </a:fld>
            <a:endParaRPr lang="en-US"/>
          </a:p>
        </p:txBody>
      </p:sp>
      <p:sp>
        <p:nvSpPr>
          <p:cNvPr id="5" name="Footer Placeholder 4">
            <a:extLst>
              <a:ext uri="{FF2B5EF4-FFF2-40B4-BE49-F238E27FC236}">
                <a16:creationId xmlns:a16="http://schemas.microsoft.com/office/drawing/2014/main" id="{BB333403-A80E-7450-2415-BC88BC9409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D0C862-316E-2458-A879-3564D11965D8}"/>
              </a:ext>
            </a:extLst>
          </p:cNvPr>
          <p:cNvSpPr>
            <a:spLocks noGrp="1"/>
          </p:cNvSpPr>
          <p:nvPr>
            <p:ph type="sldNum" sz="quarter" idx="12"/>
          </p:nvPr>
        </p:nvSpPr>
        <p:spPr/>
        <p:txBody>
          <a:bodyPr/>
          <a:lstStyle/>
          <a:p>
            <a:fld id="{375369DF-35FE-3841-A1CA-7E3B47C69833}" type="slidenum">
              <a:rPr lang="en-US" smtClean="0"/>
              <a:t>‹#›</a:t>
            </a:fld>
            <a:endParaRPr lang="en-US"/>
          </a:p>
        </p:txBody>
      </p:sp>
    </p:spTree>
    <p:extLst>
      <p:ext uri="{BB962C8B-B14F-4D97-AF65-F5344CB8AC3E}">
        <p14:creationId xmlns:p14="http://schemas.microsoft.com/office/powerpoint/2010/main" val="1077130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AA7B6-6E1E-6A12-42E3-A18C8EFB86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5014BB-C9CF-D899-A402-4F15696262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C5E47F-A5B6-6A7C-62CA-0F9C8F9967D3}"/>
              </a:ext>
            </a:extLst>
          </p:cNvPr>
          <p:cNvSpPr>
            <a:spLocks noGrp="1"/>
          </p:cNvSpPr>
          <p:nvPr>
            <p:ph type="dt" sz="half" idx="10"/>
          </p:nvPr>
        </p:nvSpPr>
        <p:spPr/>
        <p:txBody>
          <a:bodyPr/>
          <a:lstStyle/>
          <a:p>
            <a:fld id="{DD6B41A9-0A44-E94D-8BC6-37AFE9E68BA2}" type="datetimeFigureOut">
              <a:rPr lang="en-US" smtClean="0"/>
              <a:t>9/15/25</a:t>
            </a:fld>
            <a:endParaRPr lang="en-US"/>
          </a:p>
        </p:txBody>
      </p:sp>
      <p:sp>
        <p:nvSpPr>
          <p:cNvPr id="5" name="Footer Placeholder 4">
            <a:extLst>
              <a:ext uri="{FF2B5EF4-FFF2-40B4-BE49-F238E27FC236}">
                <a16:creationId xmlns:a16="http://schemas.microsoft.com/office/drawing/2014/main" id="{449BC164-B45B-BC23-A7DB-F93B420D8A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CA4762-3B98-AB2A-5076-9932B46B26B2}"/>
              </a:ext>
            </a:extLst>
          </p:cNvPr>
          <p:cNvSpPr>
            <a:spLocks noGrp="1"/>
          </p:cNvSpPr>
          <p:nvPr>
            <p:ph type="sldNum" sz="quarter" idx="12"/>
          </p:nvPr>
        </p:nvSpPr>
        <p:spPr/>
        <p:txBody>
          <a:bodyPr/>
          <a:lstStyle/>
          <a:p>
            <a:fld id="{375369DF-35FE-3841-A1CA-7E3B47C69833}" type="slidenum">
              <a:rPr lang="en-US" smtClean="0"/>
              <a:t>‹#›</a:t>
            </a:fld>
            <a:endParaRPr lang="en-US"/>
          </a:p>
        </p:txBody>
      </p:sp>
    </p:spTree>
    <p:extLst>
      <p:ext uri="{BB962C8B-B14F-4D97-AF65-F5344CB8AC3E}">
        <p14:creationId xmlns:p14="http://schemas.microsoft.com/office/powerpoint/2010/main" val="83889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1F94FA-A41C-8431-85ED-F3D57DD951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CB92AF-CAE9-A7E2-BC22-B1DCB4C775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F8D8EA-FFFB-CEB1-863C-141A8513F395}"/>
              </a:ext>
            </a:extLst>
          </p:cNvPr>
          <p:cNvSpPr>
            <a:spLocks noGrp="1"/>
          </p:cNvSpPr>
          <p:nvPr>
            <p:ph type="dt" sz="half" idx="10"/>
          </p:nvPr>
        </p:nvSpPr>
        <p:spPr/>
        <p:txBody>
          <a:bodyPr/>
          <a:lstStyle/>
          <a:p>
            <a:fld id="{DD6B41A9-0A44-E94D-8BC6-37AFE9E68BA2}" type="datetimeFigureOut">
              <a:rPr lang="en-US" smtClean="0"/>
              <a:t>9/15/25</a:t>
            </a:fld>
            <a:endParaRPr lang="en-US"/>
          </a:p>
        </p:txBody>
      </p:sp>
      <p:sp>
        <p:nvSpPr>
          <p:cNvPr id="5" name="Footer Placeholder 4">
            <a:extLst>
              <a:ext uri="{FF2B5EF4-FFF2-40B4-BE49-F238E27FC236}">
                <a16:creationId xmlns:a16="http://schemas.microsoft.com/office/drawing/2014/main" id="{73BB31A9-BDB6-4162-151C-23C44FEB73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85D3F5-F096-48BE-FECC-21B1C2829730}"/>
              </a:ext>
            </a:extLst>
          </p:cNvPr>
          <p:cNvSpPr>
            <a:spLocks noGrp="1"/>
          </p:cNvSpPr>
          <p:nvPr>
            <p:ph type="sldNum" sz="quarter" idx="12"/>
          </p:nvPr>
        </p:nvSpPr>
        <p:spPr/>
        <p:txBody>
          <a:bodyPr/>
          <a:lstStyle/>
          <a:p>
            <a:fld id="{375369DF-35FE-3841-A1CA-7E3B47C69833}" type="slidenum">
              <a:rPr lang="en-US" smtClean="0"/>
              <a:t>‹#›</a:t>
            </a:fld>
            <a:endParaRPr lang="en-US"/>
          </a:p>
        </p:txBody>
      </p:sp>
    </p:spTree>
    <p:extLst>
      <p:ext uri="{BB962C8B-B14F-4D97-AF65-F5344CB8AC3E}">
        <p14:creationId xmlns:p14="http://schemas.microsoft.com/office/powerpoint/2010/main" val="1960310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57C37-EAAF-BB45-6B1C-DEC031B701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21ED0B-9871-3138-A43F-B55F4055E0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790699-A0E4-F36B-4911-C52324F6254D}"/>
              </a:ext>
            </a:extLst>
          </p:cNvPr>
          <p:cNvSpPr>
            <a:spLocks noGrp="1"/>
          </p:cNvSpPr>
          <p:nvPr>
            <p:ph type="dt" sz="half" idx="10"/>
          </p:nvPr>
        </p:nvSpPr>
        <p:spPr/>
        <p:txBody>
          <a:bodyPr/>
          <a:lstStyle/>
          <a:p>
            <a:fld id="{DD6B41A9-0A44-E94D-8BC6-37AFE9E68BA2}" type="datetimeFigureOut">
              <a:rPr lang="en-US" smtClean="0"/>
              <a:t>9/15/25</a:t>
            </a:fld>
            <a:endParaRPr lang="en-US"/>
          </a:p>
        </p:txBody>
      </p:sp>
      <p:sp>
        <p:nvSpPr>
          <p:cNvPr id="5" name="Footer Placeholder 4">
            <a:extLst>
              <a:ext uri="{FF2B5EF4-FFF2-40B4-BE49-F238E27FC236}">
                <a16:creationId xmlns:a16="http://schemas.microsoft.com/office/drawing/2014/main" id="{3EB56503-15BA-D6C7-6F09-8D64248116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D3445D-946F-262C-8F94-5AF6EBD6074F}"/>
              </a:ext>
            </a:extLst>
          </p:cNvPr>
          <p:cNvSpPr>
            <a:spLocks noGrp="1"/>
          </p:cNvSpPr>
          <p:nvPr>
            <p:ph type="sldNum" sz="quarter" idx="12"/>
          </p:nvPr>
        </p:nvSpPr>
        <p:spPr/>
        <p:txBody>
          <a:bodyPr/>
          <a:lstStyle/>
          <a:p>
            <a:fld id="{375369DF-35FE-3841-A1CA-7E3B47C69833}" type="slidenum">
              <a:rPr lang="en-US" smtClean="0"/>
              <a:t>‹#›</a:t>
            </a:fld>
            <a:endParaRPr lang="en-US"/>
          </a:p>
        </p:txBody>
      </p:sp>
    </p:spTree>
    <p:extLst>
      <p:ext uri="{BB962C8B-B14F-4D97-AF65-F5344CB8AC3E}">
        <p14:creationId xmlns:p14="http://schemas.microsoft.com/office/powerpoint/2010/main" val="1475317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C64BF-561B-B025-3C3D-12352C4EE6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3E05C5-DD52-89CC-DD2B-3584234652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B1763D-5326-E503-6D69-C6471E06AD82}"/>
              </a:ext>
            </a:extLst>
          </p:cNvPr>
          <p:cNvSpPr>
            <a:spLocks noGrp="1"/>
          </p:cNvSpPr>
          <p:nvPr>
            <p:ph type="dt" sz="half" idx="10"/>
          </p:nvPr>
        </p:nvSpPr>
        <p:spPr/>
        <p:txBody>
          <a:bodyPr/>
          <a:lstStyle/>
          <a:p>
            <a:fld id="{DD6B41A9-0A44-E94D-8BC6-37AFE9E68BA2}" type="datetimeFigureOut">
              <a:rPr lang="en-US" smtClean="0"/>
              <a:t>9/15/25</a:t>
            </a:fld>
            <a:endParaRPr lang="en-US"/>
          </a:p>
        </p:txBody>
      </p:sp>
      <p:sp>
        <p:nvSpPr>
          <p:cNvPr id="5" name="Footer Placeholder 4">
            <a:extLst>
              <a:ext uri="{FF2B5EF4-FFF2-40B4-BE49-F238E27FC236}">
                <a16:creationId xmlns:a16="http://schemas.microsoft.com/office/drawing/2014/main" id="{A649F730-9346-811C-C659-B4B9D1BE9E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0F7EF6-FA53-CFF2-D6BA-11C6C66927EB}"/>
              </a:ext>
            </a:extLst>
          </p:cNvPr>
          <p:cNvSpPr>
            <a:spLocks noGrp="1"/>
          </p:cNvSpPr>
          <p:nvPr>
            <p:ph type="sldNum" sz="quarter" idx="12"/>
          </p:nvPr>
        </p:nvSpPr>
        <p:spPr/>
        <p:txBody>
          <a:bodyPr/>
          <a:lstStyle/>
          <a:p>
            <a:fld id="{375369DF-35FE-3841-A1CA-7E3B47C69833}" type="slidenum">
              <a:rPr lang="en-US" smtClean="0"/>
              <a:t>‹#›</a:t>
            </a:fld>
            <a:endParaRPr lang="en-US"/>
          </a:p>
        </p:txBody>
      </p:sp>
    </p:spTree>
    <p:extLst>
      <p:ext uri="{BB962C8B-B14F-4D97-AF65-F5344CB8AC3E}">
        <p14:creationId xmlns:p14="http://schemas.microsoft.com/office/powerpoint/2010/main" val="2570885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8BDAB-C1E4-3B3A-93E2-325BD81C53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869F98-5CDA-38CC-A206-1DDAFBC225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3F7C1A-D1E5-602B-8491-E48C085127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F4F069-575C-FF50-AD1E-C9365376E90A}"/>
              </a:ext>
            </a:extLst>
          </p:cNvPr>
          <p:cNvSpPr>
            <a:spLocks noGrp="1"/>
          </p:cNvSpPr>
          <p:nvPr>
            <p:ph type="dt" sz="half" idx="10"/>
          </p:nvPr>
        </p:nvSpPr>
        <p:spPr/>
        <p:txBody>
          <a:bodyPr/>
          <a:lstStyle/>
          <a:p>
            <a:fld id="{DD6B41A9-0A44-E94D-8BC6-37AFE9E68BA2}" type="datetimeFigureOut">
              <a:rPr lang="en-US" smtClean="0"/>
              <a:t>9/15/25</a:t>
            </a:fld>
            <a:endParaRPr lang="en-US"/>
          </a:p>
        </p:txBody>
      </p:sp>
      <p:sp>
        <p:nvSpPr>
          <p:cNvPr id="6" name="Footer Placeholder 5">
            <a:extLst>
              <a:ext uri="{FF2B5EF4-FFF2-40B4-BE49-F238E27FC236}">
                <a16:creationId xmlns:a16="http://schemas.microsoft.com/office/drawing/2014/main" id="{FFA563E2-EB5D-280F-0D75-81883E2FA9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D8FE7E-805A-003F-CF81-3DE0A6AAF854}"/>
              </a:ext>
            </a:extLst>
          </p:cNvPr>
          <p:cNvSpPr>
            <a:spLocks noGrp="1"/>
          </p:cNvSpPr>
          <p:nvPr>
            <p:ph type="sldNum" sz="quarter" idx="12"/>
          </p:nvPr>
        </p:nvSpPr>
        <p:spPr/>
        <p:txBody>
          <a:bodyPr/>
          <a:lstStyle/>
          <a:p>
            <a:fld id="{375369DF-35FE-3841-A1CA-7E3B47C69833}" type="slidenum">
              <a:rPr lang="en-US" smtClean="0"/>
              <a:t>‹#›</a:t>
            </a:fld>
            <a:endParaRPr lang="en-US"/>
          </a:p>
        </p:txBody>
      </p:sp>
    </p:spTree>
    <p:extLst>
      <p:ext uri="{BB962C8B-B14F-4D97-AF65-F5344CB8AC3E}">
        <p14:creationId xmlns:p14="http://schemas.microsoft.com/office/powerpoint/2010/main" val="600184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876E4-D814-A905-785B-F18063BD37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FA02E5-2A22-DD94-9E4A-6BCAA24C93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A61FD6-B237-A3DA-649B-E904EDA615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13120F-04BC-7067-77C3-92040DC540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90FCDE-10B1-5703-4A6E-E8FD74901F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7E1221-AD1A-7F44-D5A5-BE2660BA7A6D}"/>
              </a:ext>
            </a:extLst>
          </p:cNvPr>
          <p:cNvSpPr>
            <a:spLocks noGrp="1"/>
          </p:cNvSpPr>
          <p:nvPr>
            <p:ph type="dt" sz="half" idx="10"/>
          </p:nvPr>
        </p:nvSpPr>
        <p:spPr/>
        <p:txBody>
          <a:bodyPr/>
          <a:lstStyle/>
          <a:p>
            <a:fld id="{DD6B41A9-0A44-E94D-8BC6-37AFE9E68BA2}" type="datetimeFigureOut">
              <a:rPr lang="en-US" smtClean="0"/>
              <a:t>9/15/25</a:t>
            </a:fld>
            <a:endParaRPr lang="en-US"/>
          </a:p>
        </p:txBody>
      </p:sp>
      <p:sp>
        <p:nvSpPr>
          <p:cNvPr id="8" name="Footer Placeholder 7">
            <a:extLst>
              <a:ext uri="{FF2B5EF4-FFF2-40B4-BE49-F238E27FC236}">
                <a16:creationId xmlns:a16="http://schemas.microsoft.com/office/drawing/2014/main" id="{5F6C58A7-9144-ECB0-7891-2D43898CB4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B75770-BC3C-6E46-464F-3A2F1A7A51CE}"/>
              </a:ext>
            </a:extLst>
          </p:cNvPr>
          <p:cNvSpPr>
            <a:spLocks noGrp="1"/>
          </p:cNvSpPr>
          <p:nvPr>
            <p:ph type="sldNum" sz="quarter" idx="12"/>
          </p:nvPr>
        </p:nvSpPr>
        <p:spPr/>
        <p:txBody>
          <a:bodyPr/>
          <a:lstStyle/>
          <a:p>
            <a:fld id="{375369DF-35FE-3841-A1CA-7E3B47C69833}" type="slidenum">
              <a:rPr lang="en-US" smtClean="0"/>
              <a:t>‹#›</a:t>
            </a:fld>
            <a:endParaRPr lang="en-US"/>
          </a:p>
        </p:txBody>
      </p:sp>
    </p:spTree>
    <p:extLst>
      <p:ext uri="{BB962C8B-B14F-4D97-AF65-F5344CB8AC3E}">
        <p14:creationId xmlns:p14="http://schemas.microsoft.com/office/powerpoint/2010/main" val="3409579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A690B-506A-7335-F90C-7E40663FEF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5ED68E-D43D-ED66-4992-05CF99893939}"/>
              </a:ext>
            </a:extLst>
          </p:cNvPr>
          <p:cNvSpPr>
            <a:spLocks noGrp="1"/>
          </p:cNvSpPr>
          <p:nvPr>
            <p:ph type="dt" sz="half" idx="10"/>
          </p:nvPr>
        </p:nvSpPr>
        <p:spPr/>
        <p:txBody>
          <a:bodyPr/>
          <a:lstStyle/>
          <a:p>
            <a:fld id="{DD6B41A9-0A44-E94D-8BC6-37AFE9E68BA2}" type="datetimeFigureOut">
              <a:rPr lang="en-US" smtClean="0"/>
              <a:t>9/15/25</a:t>
            </a:fld>
            <a:endParaRPr lang="en-US"/>
          </a:p>
        </p:txBody>
      </p:sp>
      <p:sp>
        <p:nvSpPr>
          <p:cNvPr id="4" name="Footer Placeholder 3">
            <a:extLst>
              <a:ext uri="{FF2B5EF4-FFF2-40B4-BE49-F238E27FC236}">
                <a16:creationId xmlns:a16="http://schemas.microsoft.com/office/drawing/2014/main" id="{E62CA951-610D-45A0-3BC6-E15DABC1DB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E8BD96-E2DC-693A-09FA-5A4B0DBDEED8}"/>
              </a:ext>
            </a:extLst>
          </p:cNvPr>
          <p:cNvSpPr>
            <a:spLocks noGrp="1"/>
          </p:cNvSpPr>
          <p:nvPr>
            <p:ph type="sldNum" sz="quarter" idx="12"/>
          </p:nvPr>
        </p:nvSpPr>
        <p:spPr/>
        <p:txBody>
          <a:bodyPr/>
          <a:lstStyle/>
          <a:p>
            <a:fld id="{375369DF-35FE-3841-A1CA-7E3B47C69833}" type="slidenum">
              <a:rPr lang="en-US" smtClean="0"/>
              <a:t>‹#›</a:t>
            </a:fld>
            <a:endParaRPr lang="en-US"/>
          </a:p>
        </p:txBody>
      </p:sp>
    </p:spTree>
    <p:extLst>
      <p:ext uri="{BB962C8B-B14F-4D97-AF65-F5344CB8AC3E}">
        <p14:creationId xmlns:p14="http://schemas.microsoft.com/office/powerpoint/2010/main" val="1158264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0DEDDA-2CC2-EC52-E64D-C8EB33191D83}"/>
              </a:ext>
            </a:extLst>
          </p:cNvPr>
          <p:cNvSpPr>
            <a:spLocks noGrp="1"/>
          </p:cNvSpPr>
          <p:nvPr>
            <p:ph type="dt" sz="half" idx="10"/>
          </p:nvPr>
        </p:nvSpPr>
        <p:spPr/>
        <p:txBody>
          <a:bodyPr/>
          <a:lstStyle/>
          <a:p>
            <a:fld id="{DD6B41A9-0A44-E94D-8BC6-37AFE9E68BA2}" type="datetimeFigureOut">
              <a:rPr lang="en-US" smtClean="0"/>
              <a:t>9/15/25</a:t>
            </a:fld>
            <a:endParaRPr lang="en-US"/>
          </a:p>
        </p:txBody>
      </p:sp>
      <p:sp>
        <p:nvSpPr>
          <p:cNvPr id="3" name="Footer Placeholder 2">
            <a:extLst>
              <a:ext uri="{FF2B5EF4-FFF2-40B4-BE49-F238E27FC236}">
                <a16:creationId xmlns:a16="http://schemas.microsoft.com/office/drawing/2014/main" id="{8BB6DE68-7D27-1F4C-E730-66FF7FE527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876758-D88E-75A2-5ACF-32290EEB20A3}"/>
              </a:ext>
            </a:extLst>
          </p:cNvPr>
          <p:cNvSpPr>
            <a:spLocks noGrp="1"/>
          </p:cNvSpPr>
          <p:nvPr>
            <p:ph type="sldNum" sz="quarter" idx="12"/>
          </p:nvPr>
        </p:nvSpPr>
        <p:spPr/>
        <p:txBody>
          <a:bodyPr/>
          <a:lstStyle/>
          <a:p>
            <a:fld id="{375369DF-35FE-3841-A1CA-7E3B47C69833}" type="slidenum">
              <a:rPr lang="en-US" smtClean="0"/>
              <a:t>‹#›</a:t>
            </a:fld>
            <a:endParaRPr lang="en-US"/>
          </a:p>
        </p:txBody>
      </p:sp>
    </p:spTree>
    <p:extLst>
      <p:ext uri="{BB962C8B-B14F-4D97-AF65-F5344CB8AC3E}">
        <p14:creationId xmlns:p14="http://schemas.microsoft.com/office/powerpoint/2010/main" val="3131646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1D1E5-FF74-9555-A8E3-D788B5125A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7FB000-E8C4-A18C-DF15-C32E1AE519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64548F-409E-C965-9271-23A2981888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55E5E1-1733-0C32-094E-321727E6124F}"/>
              </a:ext>
            </a:extLst>
          </p:cNvPr>
          <p:cNvSpPr>
            <a:spLocks noGrp="1"/>
          </p:cNvSpPr>
          <p:nvPr>
            <p:ph type="dt" sz="half" idx="10"/>
          </p:nvPr>
        </p:nvSpPr>
        <p:spPr/>
        <p:txBody>
          <a:bodyPr/>
          <a:lstStyle/>
          <a:p>
            <a:fld id="{DD6B41A9-0A44-E94D-8BC6-37AFE9E68BA2}" type="datetimeFigureOut">
              <a:rPr lang="en-US" smtClean="0"/>
              <a:t>9/15/25</a:t>
            </a:fld>
            <a:endParaRPr lang="en-US"/>
          </a:p>
        </p:txBody>
      </p:sp>
      <p:sp>
        <p:nvSpPr>
          <p:cNvPr id="6" name="Footer Placeholder 5">
            <a:extLst>
              <a:ext uri="{FF2B5EF4-FFF2-40B4-BE49-F238E27FC236}">
                <a16:creationId xmlns:a16="http://schemas.microsoft.com/office/drawing/2014/main" id="{95D49FDC-A3B5-9225-98DD-429DA6C6D5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15CA74-2BC7-C5A0-6726-41825BFC7C8E}"/>
              </a:ext>
            </a:extLst>
          </p:cNvPr>
          <p:cNvSpPr>
            <a:spLocks noGrp="1"/>
          </p:cNvSpPr>
          <p:nvPr>
            <p:ph type="sldNum" sz="quarter" idx="12"/>
          </p:nvPr>
        </p:nvSpPr>
        <p:spPr/>
        <p:txBody>
          <a:bodyPr/>
          <a:lstStyle/>
          <a:p>
            <a:fld id="{375369DF-35FE-3841-A1CA-7E3B47C69833}" type="slidenum">
              <a:rPr lang="en-US" smtClean="0"/>
              <a:t>‹#›</a:t>
            </a:fld>
            <a:endParaRPr lang="en-US"/>
          </a:p>
        </p:txBody>
      </p:sp>
    </p:spTree>
    <p:extLst>
      <p:ext uri="{BB962C8B-B14F-4D97-AF65-F5344CB8AC3E}">
        <p14:creationId xmlns:p14="http://schemas.microsoft.com/office/powerpoint/2010/main" val="1596276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3B2D7-7B45-3A5B-A126-58A19983FE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DC910B-B4C0-CDDF-12D4-1F899BBD58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02397B-BA9D-9795-E1FE-4DED2732FF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70DC7C-E705-7297-8317-C0FBDD03E4BA}"/>
              </a:ext>
            </a:extLst>
          </p:cNvPr>
          <p:cNvSpPr>
            <a:spLocks noGrp="1"/>
          </p:cNvSpPr>
          <p:nvPr>
            <p:ph type="dt" sz="half" idx="10"/>
          </p:nvPr>
        </p:nvSpPr>
        <p:spPr/>
        <p:txBody>
          <a:bodyPr/>
          <a:lstStyle/>
          <a:p>
            <a:fld id="{DD6B41A9-0A44-E94D-8BC6-37AFE9E68BA2}" type="datetimeFigureOut">
              <a:rPr lang="en-US" smtClean="0"/>
              <a:t>9/15/25</a:t>
            </a:fld>
            <a:endParaRPr lang="en-US"/>
          </a:p>
        </p:txBody>
      </p:sp>
      <p:sp>
        <p:nvSpPr>
          <p:cNvPr id="6" name="Footer Placeholder 5">
            <a:extLst>
              <a:ext uri="{FF2B5EF4-FFF2-40B4-BE49-F238E27FC236}">
                <a16:creationId xmlns:a16="http://schemas.microsoft.com/office/drawing/2014/main" id="{E92F9A6A-9A43-A6C8-DFCE-334E24A9D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C67532-8B7D-9566-B9C2-CCD118DD9FF7}"/>
              </a:ext>
            </a:extLst>
          </p:cNvPr>
          <p:cNvSpPr>
            <a:spLocks noGrp="1"/>
          </p:cNvSpPr>
          <p:nvPr>
            <p:ph type="sldNum" sz="quarter" idx="12"/>
          </p:nvPr>
        </p:nvSpPr>
        <p:spPr/>
        <p:txBody>
          <a:bodyPr/>
          <a:lstStyle/>
          <a:p>
            <a:fld id="{375369DF-35FE-3841-A1CA-7E3B47C69833}" type="slidenum">
              <a:rPr lang="en-US" smtClean="0"/>
              <a:t>‹#›</a:t>
            </a:fld>
            <a:endParaRPr lang="en-US"/>
          </a:p>
        </p:txBody>
      </p:sp>
    </p:spTree>
    <p:extLst>
      <p:ext uri="{BB962C8B-B14F-4D97-AF65-F5344CB8AC3E}">
        <p14:creationId xmlns:p14="http://schemas.microsoft.com/office/powerpoint/2010/main" val="1737882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4DE003-DA3F-DFBF-88D8-5F7223D60F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CF2C12-6298-2EDF-3B09-E6D3F88C8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939253-463F-2A53-E04E-48A5968D4F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B41A9-0A44-E94D-8BC6-37AFE9E68BA2}" type="datetimeFigureOut">
              <a:rPr lang="en-US" smtClean="0"/>
              <a:t>9/15/25</a:t>
            </a:fld>
            <a:endParaRPr lang="en-US"/>
          </a:p>
        </p:txBody>
      </p:sp>
      <p:sp>
        <p:nvSpPr>
          <p:cNvPr id="5" name="Footer Placeholder 4">
            <a:extLst>
              <a:ext uri="{FF2B5EF4-FFF2-40B4-BE49-F238E27FC236}">
                <a16:creationId xmlns:a16="http://schemas.microsoft.com/office/drawing/2014/main" id="{EC479235-749A-ACB0-72A3-73DAEFFC5F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75A76D-D961-645C-B1F7-74CC9D2CC2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5369DF-35FE-3841-A1CA-7E3B47C69833}" type="slidenum">
              <a:rPr lang="en-US" smtClean="0"/>
              <a:t>‹#›</a:t>
            </a:fld>
            <a:endParaRPr lang="en-US"/>
          </a:p>
        </p:txBody>
      </p:sp>
    </p:spTree>
    <p:extLst>
      <p:ext uri="{BB962C8B-B14F-4D97-AF65-F5344CB8AC3E}">
        <p14:creationId xmlns:p14="http://schemas.microsoft.com/office/powerpoint/2010/main" val="674035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calgarycityfc.demosphere-secure.com/_registration_login?to=https%3A%2F%2Fcalgarycityfc.demosphere-secure.com%2F_registration"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calgarycityfc.demosphere-secure.com/_registration_login?to=https%3A%2F%2Fcalgarycityfc.demosphere-secure.com%2F_registration"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calgarycityfc.demosphere-secure.com/_registration_login?to=https%3A%2F%2Fcalgarycityfc.demosphere-secure.com%2F_registration"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calgarycityfc.demosphere-secure.com/_registration_login?to=https%3A%2F%2Fcalgarycityfc.demosphere-secure.com%2F_registration"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calgarycityfc.demosphere-secure.com/_registration_login?to=https%3A%2F%2Fcalgarycityfc.demosphere-secure.com%2F_registration"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calgarycityfc.demosphere-secure.com/_registration_login?to=https%3A%2F%2Fcalgarycityfc.demosphere-secure.com%2F_registration"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calgarycityfc.demosphere-secure.com/_registration_login?to=https%3A%2F%2Fcalgarycityfc.demosphere-secure.com%2F_registration"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calgarycityfc.demosphere-secure.com/_registration_login?to=https%3A%2F%2Fcalgarycityfc.demosphere-secure.com%2F_registration"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https://albertasoccer.com/wp-content/uploads/2021/06/Alberta-Soccer-Extreme-Heat-Event-Guide-June-25-2021.pdf" TargetMode="External"/><Relationship Id="rId3" Type="http://schemas.openxmlformats.org/officeDocument/2006/relationships/hyperlink" Target="https://calgaryminorsoccer.demosphere-secure.com/_files/about/guiding-documents/08.29.2022%20CMSA%20Anti%20Discrimination%20Policy%202022.pdf" TargetMode="External"/><Relationship Id="rId7" Type="http://schemas.openxmlformats.org/officeDocument/2006/relationships/hyperlink" Target="https://calgaryminorsoccer.demosphere-secure.com/_files/about/guiding-documents/08.29.2022%20CMSA%20Concussion%20Policy%202021.pdf" TargetMode="External"/><Relationship Id="rId12" Type="http://schemas.openxmlformats.org/officeDocument/2006/relationships/image" Target="../media/image1.png"/><Relationship Id="rId2" Type="http://schemas.openxmlformats.org/officeDocument/2006/relationships/hyperlink" Target="https://calgaryminorsoccer.demosphere-secure.com/_files/about/guiding-documents/08.29.2022%20CMSA%20Accessibility%2C%20Equity%2C%20Diversity%2C%20and%20Inclusion%20Policy%202022.pdf" TargetMode="External"/><Relationship Id="rId1" Type="http://schemas.openxmlformats.org/officeDocument/2006/relationships/slideLayout" Target="../slideLayouts/slideLayout7.xml"/><Relationship Id="rId6" Type="http://schemas.openxmlformats.org/officeDocument/2006/relationships/hyperlink" Target="https://calgaryminorsoccer.demosphere-secure.com/_files/about/guiding-documents/08.29.2022%20CMSA%20Code%20of%20Conduct%20to%20Protect%20Children%202022.pdf" TargetMode="External"/><Relationship Id="rId11" Type="http://schemas.openxmlformats.org/officeDocument/2006/relationships/hyperlink" Target="https://calgaryminorsoccer.demosphere-secure.com/_files/about/guiding-documents/08.29.2022%20CMSA%20Privacy%20Policy%202021.pdf" TargetMode="External"/><Relationship Id="rId5" Type="http://schemas.openxmlformats.org/officeDocument/2006/relationships/hyperlink" Target="https://calgaryminorsoccer.demosphere-secure.com/_files/about/guiding-documents/08.29.2022%20CMSA%20Blood%20Borne%20Pathogen%20Policy%202022.pdf" TargetMode="External"/><Relationship Id="rId10" Type="http://schemas.openxmlformats.org/officeDocument/2006/relationships/hyperlink" Target="https://calgaryminorsoccer.demosphere-secure.com/_files/about/guiding-documents/08.29.2022%20CMSA%20Harassment%20Policy%202021.pdf" TargetMode="External"/><Relationship Id="rId4" Type="http://schemas.openxmlformats.org/officeDocument/2006/relationships/hyperlink" Target="https://albertasoccer.com/wp-content/uploads/2018/05/Alberta-Soccer-Weather-Policy-Information-Card.pdf" TargetMode="External"/><Relationship Id="rId9" Type="http://schemas.openxmlformats.org/officeDocument/2006/relationships/hyperlink" Target="https://calgaryminorsoccer.demosphere-secure.com/_files/about/guiding-documents/09.29.2022%20CMSA%20Governance%20Policy%20-%202021.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hyperlink" Target="https://www.calgarycityfc.ca/_files/ugd/a84b5a_9efb5ec4814c44aca7ead802139c724b.pdf" TargetMode="Externa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theiropportunity.com/" TargetMode="External"/><Relationship Id="rId5" Type="http://schemas.openxmlformats.org/officeDocument/2006/relationships/hyperlink" Target="https://jumpstart.canadiantire.ca/pages/individual-child-grants" TargetMode="External"/><Relationship Id="rId4" Type="http://schemas.openxmlformats.org/officeDocument/2006/relationships/hyperlink" Target="http://www.kidsportcanada.ca/alberta/calgary/apply-for-assistanc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mailto:Info@calgarycityfc.c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calgarycityfc.itemorder.com/shop/home/" TargetMode="External"/><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hyperlink" Target="http://www.calgarycityfc.ca/" TargetMode="External"/><Relationship Id="rId2" Type="http://schemas.openxmlformats.org/officeDocument/2006/relationships/hyperlink" Target="https://calgarycityfc.demosphere-secure.com/_registration_login?to=https%3A%2F%2Fcalgarycityfc.demosphere-secure.com%2F_registration" TargetMode="Externa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mailto:info@calgarycityfc.ca"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algarycityfc.demosphere-secure.com/_registration_login?to=https%3A%2F%2Fcalgarycityfc.demosphere-secure.com%2F_registration"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0" name="Rectangle 319">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F7F766A-7D1A-48E8-A230-08A272DE7C8D}"/>
              </a:ext>
            </a:extLst>
          </p:cNvPr>
          <p:cNvSpPr txBox="1"/>
          <p:nvPr/>
        </p:nvSpPr>
        <p:spPr>
          <a:xfrm>
            <a:off x="378372" y="457200"/>
            <a:ext cx="11379700" cy="120402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600" b="1" dirty="0">
                <a:effectLst>
                  <a:outerShdw blurRad="50800" dist="50800" dir="5400000" algn="ctr" rotWithShape="0">
                    <a:srgbClr val="000000">
                      <a:alpha val="88000"/>
                    </a:srgbClr>
                  </a:outerShdw>
                </a:effectLst>
                <a:latin typeface="+mj-lt"/>
                <a:ea typeface="+mj-ea"/>
                <a:cs typeface="+mj-cs"/>
              </a:rPr>
              <a:t>INDOOR SOCCER PROGRAM DETAILS 2025 /26 </a:t>
            </a:r>
          </a:p>
        </p:txBody>
      </p:sp>
      <p:sp>
        <p:nvSpPr>
          <p:cNvPr id="322"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sign&#10;&#10;Description automatically generated">
            <a:extLst>
              <a:ext uri="{FF2B5EF4-FFF2-40B4-BE49-F238E27FC236}">
                <a16:creationId xmlns:a16="http://schemas.microsoft.com/office/drawing/2014/main" id="{8CFE951D-B7B7-8EAA-9157-9374D2023C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928" y="2315666"/>
            <a:ext cx="3605784" cy="3605784"/>
          </a:xfrm>
          <a:prstGeom prst="rect">
            <a:avLst/>
          </a:prstGeom>
        </p:spPr>
      </p:pic>
      <p:pic>
        <p:nvPicPr>
          <p:cNvPr id="3" name="Picture 2" descr="A group of kids in sports uniforms posing for a photo&#10;&#10;Description automatically generated">
            <a:extLst>
              <a:ext uri="{FF2B5EF4-FFF2-40B4-BE49-F238E27FC236}">
                <a16:creationId xmlns:a16="http://schemas.microsoft.com/office/drawing/2014/main" id="{A8505FCD-570E-59D5-5A7B-710B54073E36}"/>
              </a:ext>
            </a:extLst>
          </p:cNvPr>
          <p:cNvPicPr>
            <a:picLocks noChangeAspect="1"/>
          </p:cNvPicPr>
          <p:nvPr/>
        </p:nvPicPr>
        <p:blipFill>
          <a:blip r:embed="rId3"/>
          <a:stretch>
            <a:fillRect/>
          </a:stretch>
        </p:blipFill>
        <p:spPr>
          <a:xfrm>
            <a:off x="4336473" y="1808586"/>
            <a:ext cx="7421599" cy="4619944"/>
          </a:xfrm>
          <a:prstGeom prst="rect">
            <a:avLst/>
          </a:prstGeom>
        </p:spPr>
      </p:pic>
    </p:spTree>
    <p:extLst>
      <p:ext uri="{BB962C8B-B14F-4D97-AF65-F5344CB8AC3E}">
        <p14:creationId xmlns:p14="http://schemas.microsoft.com/office/powerpoint/2010/main" val="4239186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19BD4A9D-43D4-47EE-840C-BE3FAC558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502" y="372934"/>
            <a:ext cx="2134493" cy="2134493"/>
          </a:xfrm>
          <a:prstGeom prst="rect">
            <a:avLst/>
          </a:prstGeom>
        </p:spPr>
      </p:pic>
      <p:sp>
        <p:nvSpPr>
          <p:cNvPr id="2" name="Rectangle 1">
            <a:extLst>
              <a:ext uri="{FF2B5EF4-FFF2-40B4-BE49-F238E27FC236}">
                <a16:creationId xmlns:a16="http://schemas.microsoft.com/office/drawing/2014/main" id="{F8F3817A-2D90-4663-A546-3D00604E7B92}"/>
              </a:ext>
            </a:extLst>
          </p:cNvPr>
          <p:cNvSpPr/>
          <p:nvPr/>
        </p:nvSpPr>
        <p:spPr>
          <a:xfrm>
            <a:off x="2836960" y="568485"/>
            <a:ext cx="6096000" cy="830997"/>
          </a:xfrm>
          <a:prstGeom prst="rect">
            <a:avLst/>
          </a:prstGeom>
        </p:spPr>
        <p:txBody>
          <a:bodyPr>
            <a:spAutoFit/>
          </a:bodyPr>
          <a:lstStyle/>
          <a:p>
            <a:pPr algn="ctr"/>
            <a:br>
              <a:rPr lang="en-CA" sz="2400" b="1" dirty="0"/>
            </a:br>
            <a:endParaRPr lang="en-CA" sz="2400" b="1" dirty="0"/>
          </a:p>
        </p:txBody>
      </p:sp>
      <p:sp>
        <p:nvSpPr>
          <p:cNvPr id="5" name="Rectangle 4">
            <a:extLst>
              <a:ext uri="{FF2B5EF4-FFF2-40B4-BE49-F238E27FC236}">
                <a16:creationId xmlns:a16="http://schemas.microsoft.com/office/drawing/2014/main" id="{34D9A6D3-CF26-4955-93F9-3D001749CAF3}"/>
              </a:ext>
            </a:extLst>
          </p:cNvPr>
          <p:cNvSpPr/>
          <p:nvPr/>
        </p:nvSpPr>
        <p:spPr>
          <a:xfrm>
            <a:off x="214203" y="1768717"/>
            <a:ext cx="7726029" cy="2831544"/>
          </a:xfrm>
          <a:prstGeom prst="rect">
            <a:avLst/>
          </a:prstGeom>
        </p:spPr>
        <p:txBody>
          <a:bodyPr wrap="square">
            <a:spAutoFit/>
          </a:bodyPr>
          <a:lstStyle/>
          <a:p>
            <a:r>
              <a:rPr lang="en-CA" dirty="0">
                <a:effectLst/>
              </a:rPr>
              <a:t>Season Oct 20 - </a:t>
            </a:r>
            <a:r>
              <a:rPr lang="en-CA" dirty="0"/>
              <a:t>Feb</a:t>
            </a:r>
            <a:r>
              <a:rPr lang="en-CA" dirty="0">
                <a:effectLst/>
              </a:rPr>
              <a:t> 21</a:t>
            </a:r>
          </a:p>
          <a:p>
            <a:endParaRPr lang="en-CA" dirty="0">
              <a:effectLst/>
            </a:endParaRPr>
          </a:p>
          <a:p>
            <a:r>
              <a:rPr lang="en-CA" dirty="0">
                <a:effectLst/>
              </a:rPr>
              <a:t>• 16 Technical training sessions at </a:t>
            </a:r>
            <a:r>
              <a:rPr lang="en-CA" dirty="0">
                <a:cs typeface="Arial" panose="020B0604020202020204" pitchFamily="34" charset="0"/>
              </a:rPr>
              <a:t>North Point School (2445 23Ave SW)</a:t>
            </a:r>
          </a:p>
          <a:p>
            <a:r>
              <a:rPr lang="en-CA" dirty="0">
                <a:effectLst/>
              </a:rPr>
              <a:t>    </a:t>
            </a:r>
            <a:r>
              <a:rPr lang="en-CA" dirty="0"/>
              <a:t>Monday</a:t>
            </a:r>
            <a:r>
              <a:rPr lang="en-CA" dirty="0">
                <a:effectLst/>
              </a:rPr>
              <a:t> 5:00 to 6:00</a:t>
            </a:r>
            <a:r>
              <a:rPr lang="en-CA" dirty="0">
                <a:cs typeface="Arial" panose="020B0604020202020204" pitchFamily="34" charset="0"/>
              </a:rPr>
              <a:t> </a:t>
            </a:r>
            <a:r>
              <a:rPr lang="en-CA" b="1" dirty="0">
                <a:cs typeface="Arial" panose="020B0604020202020204" pitchFamily="34" charset="0"/>
              </a:rPr>
              <a:t>U7</a:t>
            </a:r>
            <a:r>
              <a:rPr lang="en-CA" dirty="0">
                <a:cs typeface="Arial" panose="020B0604020202020204" pitchFamily="34" charset="0"/>
              </a:rPr>
              <a:t> and 6:00 to 7:00 pm </a:t>
            </a:r>
            <a:r>
              <a:rPr lang="en-CA" b="1" dirty="0">
                <a:cs typeface="Arial" panose="020B0604020202020204" pitchFamily="34" charset="0"/>
              </a:rPr>
              <a:t>U8</a:t>
            </a:r>
            <a:endParaRPr lang="en-CA" b="1" dirty="0">
              <a:effectLst/>
            </a:endParaRPr>
          </a:p>
          <a:p>
            <a:r>
              <a:rPr lang="en-CA" dirty="0">
                <a:effectLst/>
              </a:rPr>
              <a:t>• 12 Saturdays CMSA Matches at Calgary West Soccer Centre</a:t>
            </a:r>
            <a:r>
              <a:rPr lang="en-CA" dirty="0"/>
              <a:t> </a:t>
            </a:r>
          </a:p>
          <a:p>
            <a:r>
              <a:rPr lang="en-CA" dirty="0"/>
              <a:t>. Formats - 3v3 </a:t>
            </a:r>
            <a:r>
              <a:rPr lang="en-CA" b="1" dirty="0"/>
              <a:t>U7</a:t>
            </a:r>
            <a:r>
              <a:rPr lang="en-CA" dirty="0"/>
              <a:t> and 4V4 </a:t>
            </a:r>
            <a:r>
              <a:rPr lang="en-CA" b="1" dirty="0"/>
              <a:t>U8</a:t>
            </a:r>
            <a:r>
              <a:rPr lang="en-CA" dirty="0"/>
              <a:t> (3 matches) 15 min each</a:t>
            </a:r>
            <a:endParaRPr lang="en-CA" dirty="0">
              <a:effectLst/>
            </a:endParaRPr>
          </a:p>
          <a:p>
            <a:r>
              <a:rPr lang="en-CA" dirty="0">
                <a:effectLst/>
              </a:rPr>
              <a:t>• Includes club soccer training jersey and FULL match uniform </a:t>
            </a:r>
          </a:p>
          <a:p>
            <a:r>
              <a:rPr lang="en-CA" dirty="0">
                <a:effectLst/>
              </a:rPr>
              <a:t>• $400</a:t>
            </a:r>
          </a:p>
          <a:p>
            <a:r>
              <a:rPr lang="en-CA" i="1" dirty="0">
                <a:solidFill>
                  <a:srgbClr val="000000"/>
                </a:solidFill>
                <a:cs typeface="Arial" panose="020B0604020202020204" pitchFamily="34" charset="0"/>
              </a:rPr>
              <a:t>* Christmas Break is Dec 13</a:t>
            </a:r>
            <a:r>
              <a:rPr lang="en-CA" dirty="0"/>
              <a:t>  – Jan 04</a:t>
            </a:r>
            <a:endParaRPr lang="en-US" i="1" dirty="0">
              <a:solidFill>
                <a:srgbClr val="000000"/>
              </a:solidFill>
              <a:cs typeface="Arial" panose="020B0604020202020204" pitchFamily="34" charset="0"/>
            </a:endParaRPr>
          </a:p>
          <a:p>
            <a:endParaRPr lang="en-CA" sz="1600" dirty="0">
              <a:effectLst/>
              <a:latin typeface="Helvetica" pitchFamily="2" charset="0"/>
            </a:endParaRPr>
          </a:p>
        </p:txBody>
      </p:sp>
      <p:sp>
        <p:nvSpPr>
          <p:cNvPr id="6" name="Rectangle 5">
            <a:extLst>
              <a:ext uri="{FF2B5EF4-FFF2-40B4-BE49-F238E27FC236}">
                <a16:creationId xmlns:a16="http://schemas.microsoft.com/office/drawing/2014/main" id="{56C96D71-1752-4B38-9931-3C01132C8BE1}"/>
              </a:ext>
            </a:extLst>
          </p:cNvPr>
          <p:cNvSpPr/>
          <p:nvPr/>
        </p:nvSpPr>
        <p:spPr>
          <a:xfrm>
            <a:off x="4641532" y="3739730"/>
            <a:ext cx="6096000" cy="1477328"/>
          </a:xfrm>
          <a:prstGeom prst="rect">
            <a:avLst/>
          </a:prstGeom>
        </p:spPr>
        <p:txBody>
          <a:bodyPr>
            <a:spAutoFit/>
          </a:bodyPr>
          <a:lstStyle/>
          <a:p>
            <a:pPr marL="1657350" lvl="3" indent="-285750">
              <a:buFont typeface="Wingdings" panose="05000000000000000000" pitchFamily="2" charset="2"/>
              <a:buChar char="ü"/>
            </a:pPr>
            <a:r>
              <a:rPr lang="en-US" sz="1500" i="1" dirty="0">
                <a:solidFill>
                  <a:srgbClr val="000000"/>
                </a:solidFill>
                <a:cs typeface="Arial" panose="020B0604020202020204" pitchFamily="34" charset="0"/>
              </a:rPr>
              <a:t>Fun Learning Developmental </a:t>
            </a:r>
            <a:r>
              <a:rPr lang="en-CA" sz="1500" i="1" dirty="0">
                <a:cs typeface="Arial" panose="020B0604020202020204" pitchFamily="34" charset="0"/>
              </a:rPr>
              <a:t>Soccer </a:t>
            </a:r>
            <a:r>
              <a:rPr lang="en-US" sz="1500" i="1" dirty="0">
                <a:solidFill>
                  <a:srgbClr val="000000"/>
                </a:solidFill>
                <a:cs typeface="Arial" panose="020B0604020202020204" pitchFamily="34" charset="0"/>
              </a:rPr>
              <a:t>Games</a:t>
            </a:r>
          </a:p>
          <a:p>
            <a:pPr marL="1657350" lvl="3" indent="-285750">
              <a:buFont typeface="Wingdings" panose="05000000000000000000" pitchFamily="2" charset="2"/>
              <a:buChar char="ü"/>
            </a:pPr>
            <a:r>
              <a:rPr lang="en-US" sz="1500" i="1" dirty="0">
                <a:solidFill>
                  <a:srgbClr val="000000"/>
                </a:solidFill>
                <a:cs typeface="Arial" panose="020B0604020202020204" pitchFamily="34" charset="0"/>
              </a:rPr>
              <a:t>Physical Literacy</a:t>
            </a:r>
            <a:r>
              <a:rPr lang="en-CA" sz="1500" i="1" dirty="0">
                <a:solidFill>
                  <a:srgbClr val="000000"/>
                </a:solidFill>
                <a:cs typeface="Arial" panose="020B0604020202020204" pitchFamily="34" charset="0"/>
              </a:rPr>
              <a:t> </a:t>
            </a:r>
            <a:endParaRPr lang="en-US" sz="1500" i="1" dirty="0">
              <a:solidFill>
                <a:srgbClr val="000000"/>
              </a:solidFill>
              <a:cs typeface="Arial" panose="020B0604020202020204" pitchFamily="34" charset="0"/>
            </a:endParaRPr>
          </a:p>
          <a:p>
            <a:pPr marL="1657350" lvl="3" indent="-285750">
              <a:buFont typeface="Wingdings" panose="05000000000000000000" pitchFamily="2" charset="2"/>
              <a:buChar char="ü"/>
            </a:pPr>
            <a:r>
              <a:rPr lang="en-US" sz="1500" i="1" dirty="0">
                <a:solidFill>
                  <a:srgbClr val="000000"/>
                </a:solidFill>
                <a:cs typeface="Arial" panose="020B0604020202020204" pitchFamily="34" charset="0"/>
              </a:rPr>
              <a:t>Focus on Developing </a:t>
            </a:r>
            <a:r>
              <a:rPr lang="en-CA" sz="1500" i="1" dirty="0">
                <a:cs typeface="Arial" panose="020B0604020202020204" pitchFamily="34" charset="0"/>
              </a:rPr>
              <a:t>soccer skills</a:t>
            </a:r>
            <a:r>
              <a:rPr lang="en-CA" sz="1500" i="1" dirty="0">
                <a:solidFill>
                  <a:srgbClr val="000000"/>
                </a:solidFill>
                <a:cs typeface="Arial" panose="020B0604020202020204" pitchFamily="34" charset="0"/>
              </a:rPr>
              <a:t> </a:t>
            </a:r>
            <a:endParaRPr lang="en-US" sz="1500" i="1" dirty="0">
              <a:solidFill>
                <a:srgbClr val="000000"/>
              </a:solidFill>
              <a:cs typeface="Arial" panose="020B0604020202020204" pitchFamily="34" charset="0"/>
            </a:endParaRPr>
          </a:p>
          <a:p>
            <a:pPr marL="1657350" lvl="3" indent="-285750">
              <a:buFont typeface="Wingdings" panose="05000000000000000000" pitchFamily="2" charset="2"/>
              <a:buChar char="ü"/>
            </a:pPr>
            <a:r>
              <a:rPr lang="en-CA" sz="1500" i="1" dirty="0">
                <a:solidFill>
                  <a:srgbClr val="000000"/>
                </a:solidFill>
                <a:cs typeface="Arial" panose="020B0604020202020204" pitchFamily="34" charset="0"/>
              </a:rPr>
              <a:t>Decision-making and  creativity</a:t>
            </a:r>
          </a:p>
          <a:p>
            <a:pPr marL="1657350" lvl="3" indent="-285750">
              <a:buFont typeface="Wingdings" panose="05000000000000000000" pitchFamily="2" charset="2"/>
              <a:buChar char="ü"/>
            </a:pPr>
            <a:r>
              <a:rPr lang="en-CA" sz="1500" i="1" dirty="0">
                <a:solidFill>
                  <a:srgbClr val="000000"/>
                </a:solidFill>
                <a:cs typeface="Arial" panose="020B0604020202020204" pitchFamily="34" charset="0"/>
              </a:rPr>
              <a:t>Controlling 1V1s and transitions</a:t>
            </a:r>
          </a:p>
          <a:p>
            <a:pPr marL="1657350" lvl="3" indent="-285750">
              <a:buFont typeface="Wingdings" panose="05000000000000000000" pitchFamily="2" charset="2"/>
              <a:buChar char="ü"/>
            </a:pPr>
            <a:r>
              <a:rPr lang="en-CA" sz="1500" i="1" dirty="0">
                <a:solidFill>
                  <a:srgbClr val="000000"/>
                </a:solidFill>
                <a:cs typeface="Arial" panose="020B0604020202020204" pitchFamily="34" charset="0"/>
              </a:rPr>
              <a:t>Team effort</a:t>
            </a:r>
            <a:endParaRPr lang="en-US" sz="1500" i="1" dirty="0">
              <a:solidFill>
                <a:srgbClr val="000000"/>
              </a:solidFill>
              <a:cs typeface="Arial" panose="020B0604020202020204" pitchFamily="34" charset="0"/>
            </a:endParaRPr>
          </a:p>
        </p:txBody>
      </p:sp>
      <p:sp>
        <p:nvSpPr>
          <p:cNvPr id="14" name="TextBox 13">
            <a:extLst>
              <a:ext uri="{FF2B5EF4-FFF2-40B4-BE49-F238E27FC236}">
                <a16:creationId xmlns:a16="http://schemas.microsoft.com/office/drawing/2014/main" id="{C1A41D21-2909-F845-AEB7-9F27ADD87F89}"/>
              </a:ext>
            </a:extLst>
          </p:cNvPr>
          <p:cNvSpPr txBox="1"/>
          <p:nvPr/>
        </p:nvSpPr>
        <p:spPr>
          <a:xfrm>
            <a:off x="2728653" y="568485"/>
            <a:ext cx="6100010" cy="984885"/>
          </a:xfrm>
          <a:prstGeom prst="rect">
            <a:avLst/>
          </a:prstGeom>
          <a:noFill/>
        </p:spPr>
        <p:txBody>
          <a:bodyPr wrap="square">
            <a:spAutoFit/>
          </a:bodyPr>
          <a:lstStyle/>
          <a:p>
            <a:pPr algn="ctr"/>
            <a:r>
              <a:rPr lang="en-CA" sz="2200" b="1" dirty="0">
                <a:cs typeface="Arial" panose="020B0604020202020204" pitchFamily="34" charset="0"/>
              </a:rPr>
              <a:t>Grassroots Fundamentals CMSA </a:t>
            </a:r>
          </a:p>
          <a:p>
            <a:pPr algn="ctr"/>
            <a:r>
              <a:rPr lang="en-CA" dirty="0">
                <a:cs typeface="Arial" panose="020B0604020202020204" pitchFamily="34" charset="0"/>
              </a:rPr>
              <a:t>U7 – U8 (2019/2018)       </a:t>
            </a:r>
          </a:p>
          <a:p>
            <a:endParaRPr lang="en-US" dirty="0"/>
          </a:p>
        </p:txBody>
      </p:sp>
      <p:sp>
        <p:nvSpPr>
          <p:cNvPr id="9" name="TextBox 8">
            <a:extLst>
              <a:ext uri="{FF2B5EF4-FFF2-40B4-BE49-F238E27FC236}">
                <a16:creationId xmlns:a16="http://schemas.microsoft.com/office/drawing/2014/main" id="{EF1F8EA4-FC6D-FE70-DD50-24364C61BECF}"/>
              </a:ext>
            </a:extLst>
          </p:cNvPr>
          <p:cNvSpPr txBox="1"/>
          <p:nvPr/>
        </p:nvSpPr>
        <p:spPr>
          <a:xfrm>
            <a:off x="428675" y="5212485"/>
            <a:ext cx="11416311" cy="984885"/>
          </a:xfrm>
          <a:prstGeom prst="rect">
            <a:avLst/>
          </a:prstGeom>
          <a:noFill/>
        </p:spPr>
        <p:txBody>
          <a:bodyPr wrap="square">
            <a:spAutoFit/>
          </a:bodyPr>
          <a:lstStyle/>
          <a:p>
            <a:pPr algn="ctr"/>
            <a:r>
              <a:rPr lang="en-CA" sz="2500" b="1" dirty="0">
                <a:solidFill>
                  <a:schemeClr val="accent1">
                    <a:lumMod val="75000"/>
                  </a:schemeClr>
                </a:solidFill>
                <a:hlinkClick r:id="rId3"/>
              </a:rPr>
              <a:t>Registration is now open</a:t>
            </a:r>
            <a:endParaRPr lang="en-CA" sz="2500" b="1" dirty="0">
              <a:solidFill>
                <a:schemeClr val="accent1">
                  <a:lumMod val="75000"/>
                </a:schemeClr>
              </a:solidFill>
            </a:endParaRPr>
          </a:p>
          <a:p>
            <a:endParaRPr lang="en-CA" sz="1800" dirty="0"/>
          </a:p>
          <a:p>
            <a:r>
              <a:rPr lang="en-CA" sz="1500" dirty="0"/>
              <a:t>*You will need to create a family profile on Demosphere, add each player individually and choose the program(s) that you would like to register.</a:t>
            </a:r>
            <a:endParaRPr lang="en-US" sz="1500" dirty="0"/>
          </a:p>
        </p:txBody>
      </p:sp>
    </p:spTree>
    <p:extLst>
      <p:ext uri="{BB962C8B-B14F-4D97-AF65-F5344CB8AC3E}">
        <p14:creationId xmlns:p14="http://schemas.microsoft.com/office/powerpoint/2010/main" val="1825158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19BD4A9D-43D4-47EE-840C-BE3FAC558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0414" y="372253"/>
            <a:ext cx="2134800" cy="2134800"/>
          </a:xfrm>
          <a:prstGeom prst="rect">
            <a:avLst/>
          </a:prstGeom>
        </p:spPr>
      </p:pic>
      <p:sp>
        <p:nvSpPr>
          <p:cNvPr id="2" name="Rectangle 1">
            <a:extLst>
              <a:ext uri="{FF2B5EF4-FFF2-40B4-BE49-F238E27FC236}">
                <a16:creationId xmlns:a16="http://schemas.microsoft.com/office/drawing/2014/main" id="{F8F3817A-2D90-4663-A546-3D00604E7B92}"/>
              </a:ext>
            </a:extLst>
          </p:cNvPr>
          <p:cNvSpPr/>
          <p:nvPr/>
        </p:nvSpPr>
        <p:spPr>
          <a:xfrm>
            <a:off x="2836960" y="568485"/>
            <a:ext cx="6096000" cy="830997"/>
          </a:xfrm>
          <a:prstGeom prst="rect">
            <a:avLst/>
          </a:prstGeom>
        </p:spPr>
        <p:txBody>
          <a:bodyPr>
            <a:spAutoFit/>
          </a:bodyPr>
          <a:lstStyle/>
          <a:p>
            <a:pPr algn="ctr"/>
            <a:br>
              <a:rPr lang="en-CA" sz="2400" b="1" dirty="0"/>
            </a:br>
            <a:endParaRPr lang="en-CA" sz="2400" b="1" dirty="0"/>
          </a:p>
        </p:txBody>
      </p:sp>
      <p:sp>
        <p:nvSpPr>
          <p:cNvPr id="6" name="Rectangle 5">
            <a:extLst>
              <a:ext uri="{FF2B5EF4-FFF2-40B4-BE49-F238E27FC236}">
                <a16:creationId xmlns:a16="http://schemas.microsoft.com/office/drawing/2014/main" id="{56C96D71-1752-4B38-9931-3C01132C8BE1}"/>
              </a:ext>
            </a:extLst>
          </p:cNvPr>
          <p:cNvSpPr/>
          <p:nvPr/>
        </p:nvSpPr>
        <p:spPr>
          <a:xfrm>
            <a:off x="6943817" y="4064247"/>
            <a:ext cx="5248177" cy="1477328"/>
          </a:xfrm>
          <a:prstGeom prst="rect">
            <a:avLst/>
          </a:prstGeom>
        </p:spPr>
        <p:txBody>
          <a:bodyPr wrap="square">
            <a:spAutoFit/>
          </a:bodyPr>
          <a:lstStyle/>
          <a:p>
            <a:pPr marL="1657350" lvl="3" indent="-285750">
              <a:buFont typeface="Wingdings" panose="05000000000000000000" pitchFamily="2" charset="2"/>
              <a:buChar char="ü"/>
            </a:pPr>
            <a:r>
              <a:rPr lang="en-CA" sz="1500" i="1" dirty="0">
                <a:cs typeface="Arial" panose="020B0604020202020204" pitchFamily="34" charset="0"/>
              </a:rPr>
              <a:t>Soccer Technique</a:t>
            </a:r>
          </a:p>
          <a:p>
            <a:pPr marL="1657350" lvl="3" indent="-285750">
              <a:buFont typeface="Wingdings" panose="05000000000000000000" pitchFamily="2" charset="2"/>
              <a:buChar char="ü"/>
            </a:pPr>
            <a:r>
              <a:rPr lang="en-CA" sz="1500" i="1" dirty="0">
                <a:solidFill>
                  <a:srgbClr val="000000"/>
                </a:solidFill>
                <a:cs typeface="Arial" panose="020B0604020202020204" pitchFamily="34" charset="0"/>
              </a:rPr>
              <a:t>1V1 Dominance</a:t>
            </a:r>
            <a:endParaRPr lang="en-US" sz="1500" i="1" dirty="0">
              <a:solidFill>
                <a:srgbClr val="000000"/>
              </a:solidFill>
              <a:cs typeface="Arial" panose="020B0604020202020204" pitchFamily="34" charset="0"/>
            </a:endParaRPr>
          </a:p>
          <a:p>
            <a:pPr marL="1657350" lvl="3" indent="-285750">
              <a:buFont typeface="Wingdings" panose="05000000000000000000" pitchFamily="2" charset="2"/>
              <a:buChar char="ü"/>
            </a:pPr>
            <a:r>
              <a:rPr lang="en-CA" sz="1500" i="1" dirty="0">
                <a:cs typeface="Arial" panose="020B0604020202020204" pitchFamily="34" charset="0"/>
              </a:rPr>
              <a:t>Soccer game IQ</a:t>
            </a:r>
          </a:p>
          <a:p>
            <a:pPr marL="1657350" lvl="3" indent="-285750">
              <a:buFont typeface="Wingdings" panose="05000000000000000000" pitchFamily="2" charset="2"/>
              <a:buChar char="ü"/>
            </a:pPr>
            <a:r>
              <a:rPr lang="en-CA" sz="1500" i="1" dirty="0">
                <a:solidFill>
                  <a:srgbClr val="000000"/>
                </a:solidFill>
                <a:cs typeface="Arial" panose="020B0604020202020204" pitchFamily="34" charset="0"/>
              </a:rPr>
              <a:t>Trial and Error</a:t>
            </a:r>
            <a:endParaRPr lang="en-US" sz="1500" i="1" dirty="0">
              <a:solidFill>
                <a:srgbClr val="000000"/>
              </a:solidFill>
              <a:cs typeface="Arial" panose="020B0604020202020204" pitchFamily="34" charset="0"/>
            </a:endParaRPr>
          </a:p>
          <a:p>
            <a:pPr marL="1657350" lvl="3" indent="-285750">
              <a:buFont typeface="Wingdings" panose="05000000000000000000" pitchFamily="2" charset="2"/>
              <a:buChar char="ü"/>
            </a:pPr>
            <a:r>
              <a:rPr lang="en-CA" sz="1500" i="1" dirty="0">
                <a:cs typeface="Arial" panose="020B0604020202020204" pitchFamily="34" charset="0"/>
              </a:rPr>
              <a:t>Small-sided game</a:t>
            </a:r>
          </a:p>
          <a:p>
            <a:pPr marL="1657350" lvl="3" indent="-285750">
              <a:buFont typeface="Wingdings" panose="05000000000000000000" pitchFamily="2" charset="2"/>
              <a:buChar char="ü"/>
            </a:pPr>
            <a:r>
              <a:rPr lang="en-US" sz="1500" i="1" dirty="0">
                <a:solidFill>
                  <a:srgbClr val="000000"/>
                </a:solidFill>
                <a:cs typeface="Arial" panose="020B0604020202020204" pitchFamily="34" charset="0"/>
              </a:rPr>
              <a:t>Balance, Coordination, Changing directions</a:t>
            </a:r>
          </a:p>
        </p:txBody>
      </p:sp>
      <p:sp>
        <p:nvSpPr>
          <p:cNvPr id="14" name="TextBox 13">
            <a:extLst>
              <a:ext uri="{FF2B5EF4-FFF2-40B4-BE49-F238E27FC236}">
                <a16:creationId xmlns:a16="http://schemas.microsoft.com/office/drawing/2014/main" id="{C1A41D21-2909-F845-AEB7-9F27ADD87F89}"/>
              </a:ext>
            </a:extLst>
          </p:cNvPr>
          <p:cNvSpPr txBox="1"/>
          <p:nvPr/>
        </p:nvSpPr>
        <p:spPr>
          <a:xfrm>
            <a:off x="3747243" y="550556"/>
            <a:ext cx="4715436" cy="984885"/>
          </a:xfrm>
          <a:prstGeom prst="rect">
            <a:avLst/>
          </a:prstGeom>
          <a:noFill/>
        </p:spPr>
        <p:txBody>
          <a:bodyPr wrap="square">
            <a:spAutoFit/>
          </a:bodyPr>
          <a:lstStyle/>
          <a:p>
            <a:pPr algn="ctr"/>
            <a:r>
              <a:rPr lang="en-CA" sz="2200" b="1" dirty="0">
                <a:cs typeface="Arial" panose="020B0604020202020204" pitchFamily="34" charset="0"/>
              </a:rPr>
              <a:t>CMSA Grassroots Developmental</a:t>
            </a:r>
          </a:p>
          <a:p>
            <a:pPr algn="ctr"/>
            <a:r>
              <a:rPr lang="en-CA" dirty="0">
                <a:cs typeface="Arial" panose="020B0604020202020204" pitchFamily="34" charset="0"/>
              </a:rPr>
              <a:t>U9  (2017)       </a:t>
            </a:r>
          </a:p>
          <a:p>
            <a:endParaRPr lang="en-US" dirty="0"/>
          </a:p>
        </p:txBody>
      </p:sp>
      <p:sp>
        <p:nvSpPr>
          <p:cNvPr id="7" name="Rectangle 6">
            <a:extLst>
              <a:ext uri="{FF2B5EF4-FFF2-40B4-BE49-F238E27FC236}">
                <a16:creationId xmlns:a16="http://schemas.microsoft.com/office/drawing/2014/main" id="{19AE0F20-7A6A-0677-D174-15540F2497D2}"/>
              </a:ext>
            </a:extLst>
          </p:cNvPr>
          <p:cNvSpPr/>
          <p:nvPr/>
        </p:nvSpPr>
        <p:spPr>
          <a:xfrm>
            <a:off x="108694" y="1768717"/>
            <a:ext cx="9246321" cy="2585323"/>
          </a:xfrm>
          <a:prstGeom prst="rect">
            <a:avLst/>
          </a:prstGeom>
        </p:spPr>
        <p:txBody>
          <a:bodyPr wrap="square">
            <a:spAutoFit/>
          </a:bodyPr>
          <a:lstStyle/>
          <a:p>
            <a:r>
              <a:rPr lang="en-CA" dirty="0"/>
              <a:t>Season Oct 20 to Feb 21</a:t>
            </a:r>
            <a:endParaRPr lang="en-CA" dirty="0">
              <a:effectLst/>
            </a:endParaRPr>
          </a:p>
          <a:p>
            <a:endParaRPr lang="en-CA" dirty="0">
              <a:effectLst/>
            </a:endParaRPr>
          </a:p>
          <a:p>
            <a:r>
              <a:rPr lang="en-CA" dirty="0">
                <a:effectLst/>
              </a:rPr>
              <a:t>• 14 Tech</a:t>
            </a:r>
            <a:r>
              <a:rPr lang="en-CA" dirty="0"/>
              <a:t> training</a:t>
            </a:r>
            <a:r>
              <a:rPr lang="en-CA" dirty="0">
                <a:effectLst/>
              </a:rPr>
              <a:t> sessions </a:t>
            </a:r>
            <a:r>
              <a:rPr lang="en-CA" dirty="0">
                <a:effectLst/>
                <a:cs typeface="Arial" panose="020B0604020202020204" pitchFamily="34" charset="0"/>
              </a:rPr>
              <a:t>on</a:t>
            </a:r>
            <a:r>
              <a:rPr lang="en-CA" b="1" dirty="0">
                <a:cs typeface="Arial" panose="020B0604020202020204" pitchFamily="34" charset="0"/>
              </a:rPr>
              <a:t> </a:t>
            </a:r>
            <a:r>
              <a:rPr lang="en-CA" dirty="0">
                <a:cs typeface="Arial" panose="020B0604020202020204" pitchFamily="34" charset="0"/>
              </a:rPr>
              <a:t>Monday</a:t>
            </a:r>
            <a:r>
              <a:rPr lang="en-CA" dirty="0"/>
              <a:t> from</a:t>
            </a:r>
            <a:r>
              <a:rPr lang="en-CA" dirty="0">
                <a:effectLst/>
              </a:rPr>
              <a:t> 7:00 to 8:15 pm</a:t>
            </a:r>
            <a:endParaRPr lang="en-CA" dirty="0">
              <a:cs typeface="Arial" panose="020B0604020202020204" pitchFamily="34" charset="0"/>
            </a:endParaRPr>
          </a:p>
          <a:p>
            <a:r>
              <a:rPr lang="en-CA" dirty="0">
                <a:cs typeface="Arial" panose="020B0604020202020204" pitchFamily="34" charset="0"/>
              </a:rPr>
              <a:t>.  16 Practice sessions on Wednesday from 7:00 to 8:15 pm</a:t>
            </a:r>
          </a:p>
          <a:p>
            <a:r>
              <a:rPr lang="en-CA" dirty="0">
                <a:cs typeface="Arial" panose="020B0604020202020204" pitchFamily="34" charset="0"/>
              </a:rPr>
              <a:t>    at North Point School (2445 23 Ave SW)</a:t>
            </a:r>
            <a:endParaRPr lang="en-CA" dirty="0">
              <a:effectLst/>
            </a:endParaRPr>
          </a:p>
          <a:p>
            <a:r>
              <a:rPr lang="en-CA" dirty="0">
                <a:effectLst/>
              </a:rPr>
              <a:t>• 14 CMSA Matches – Saturdays at </a:t>
            </a:r>
            <a:r>
              <a:rPr lang="en-CA" b="1" dirty="0"/>
              <a:t>SHWSD</a:t>
            </a:r>
            <a:r>
              <a:rPr lang="en-CA" dirty="0"/>
              <a:t> Formats - 5v5 (Two 25-minute matches)</a:t>
            </a:r>
            <a:endParaRPr lang="en-CA" dirty="0">
              <a:effectLst/>
            </a:endParaRPr>
          </a:p>
          <a:p>
            <a:r>
              <a:rPr lang="en-CA" dirty="0">
                <a:effectLst/>
              </a:rPr>
              <a:t>• Includes club soccer training jersey and FULL Matches uniform </a:t>
            </a:r>
            <a:endParaRPr lang="en-CA" dirty="0"/>
          </a:p>
          <a:p>
            <a:r>
              <a:rPr lang="en-CA" i="1" dirty="0">
                <a:solidFill>
                  <a:srgbClr val="000000"/>
                </a:solidFill>
                <a:cs typeface="Arial" panose="020B0604020202020204" pitchFamily="34" charset="0"/>
              </a:rPr>
              <a:t>   Cost $625</a:t>
            </a:r>
          </a:p>
          <a:p>
            <a:r>
              <a:rPr lang="en-CA" i="1" dirty="0">
                <a:solidFill>
                  <a:srgbClr val="000000"/>
                </a:solidFill>
                <a:cs typeface="Arial" panose="020B0604020202020204" pitchFamily="34" charset="0"/>
              </a:rPr>
              <a:t>* Christmas Break is Dec 13</a:t>
            </a:r>
            <a:r>
              <a:rPr lang="en-CA" dirty="0"/>
              <a:t>  – Jan 04</a:t>
            </a:r>
            <a:endParaRPr lang="en-US" i="1" dirty="0">
              <a:solidFill>
                <a:srgbClr val="000000"/>
              </a:solidFill>
              <a:cs typeface="Arial" panose="020B0604020202020204" pitchFamily="34" charset="0"/>
            </a:endParaRPr>
          </a:p>
        </p:txBody>
      </p:sp>
      <p:sp>
        <p:nvSpPr>
          <p:cNvPr id="5" name="TextBox 4">
            <a:extLst>
              <a:ext uri="{FF2B5EF4-FFF2-40B4-BE49-F238E27FC236}">
                <a16:creationId xmlns:a16="http://schemas.microsoft.com/office/drawing/2014/main" id="{D887F121-B577-3FAF-33A2-19C51D2D2667}"/>
              </a:ext>
            </a:extLst>
          </p:cNvPr>
          <p:cNvSpPr txBox="1"/>
          <p:nvPr/>
        </p:nvSpPr>
        <p:spPr>
          <a:xfrm>
            <a:off x="387844" y="5190932"/>
            <a:ext cx="11416311" cy="984885"/>
          </a:xfrm>
          <a:prstGeom prst="rect">
            <a:avLst/>
          </a:prstGeom>
          <a:noFill/>
        </p:spPr>
        <p:txBody>
          <a:bodyPr wrap="square">
            <a:spAutoFit/>
          </a:bodyPr>
          <a:lstStyle/>
          <a:p>
            <a:pPr algn="ctr"/>
            <a:r>
              <a:rPr lang="en-CA" sz="2500" b="1" dirty="0">
                <a:solidFill>
                  <a:schemeClr val="accent1">
                    <a:lumMod val="75000"/>
                  </a:schemeClr>
                </a:solidFill>
                <a:hlinkClick r:id="rId3"/>
              </a:rPr>
              <a:t>Registration is now open</a:t>
            </a:r>
            <a:endParaRPr lang="en-CA" sz="2500" b="1" dirty="0">
              <a:solidFill>
                <a:schemeClr val="accent1">
                  <a:lumMod val="75000"/>
                </a:schemeClr>
              </a:solidFill>
            </a:endParaRPr>
          </a:p>
          <a:p>
            <a:endParaRPr lang="en-CA" sz="1800" dirty="0"/>
          </a:p>
          <a:p>
            <a:r>
              <a:rPr lang="en-CA" sz="1500" dirty="0"/>
              <a:t>*You will need to create a family profile on Demosphere, add each player individually and choose the program(s) that you would like to register.</a:t>
            </a:r>
            <a:endParaRPr lang="en-US" sz="1500" dirty="0"/>
          </a:p>
        </p:txBody>
      </p:sp>
    </p:spTree>
    <p:extLst>
      <p:ext uri="{BB962C8B-B14F-4D97-AF65-F5344CB8AC3E}">
        <p14:creationId xmlns:p14="http://schemas.microsoft.com/office/powerpoint/2010/main" val="1810894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0CCAACE-815D-4A79-875A-B7EFC28F7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lose-up of a flyer&#10;&#10;Description automatically generated">
            <a:extLst>
              <a:ext uri="{FF2B5EF4-FFF2-40B4-BE49-F238E27FC236}">
                <a16:creationId xmlns:a16="http://schemas.microsoft.com/office/drawing/2014/main" id="{57F59A32-0E11-15F6-4EBD-82EA67A86616}"/>
              </a:ext>
            </a:extLst>
          </p:cNvPr>
          <p:cNvPicPr>
            <a:picLocks noChangeAspect="1"/>
          </p:cNvPicPr>
          <p:nvPr/>
        </p:nvPicPr>
        <p:blipFill>
          <a:blip r:embed="rId2"/>
          <a:srcRect t="11407" r="-2" b="-2"/>
          <a:stretch/>
        </p:blipFill>
        <p:spPr>
          <a:xfrm>
            <a:off x="6096000" y="191386"/>
            <a:ext cx="6096000" cy="6666614"/>
          </a:xfrm>
          <a:prstGeom prst="rect">
            <a:avLst/>
          </a:prstGeom>
        </p:spPr>
      </p:pic>
      <p:pic>
        <p:nvPicPr>
          <p:cNvPr id="4" name="Picture 3" descr="A table with numbers and text&#10;&#10;Description automatically generated with medium confidence">
            <a:extLst>
              <a:ext uri="{FF2B5EF4-FFF2-40B4-BE49-F238E27FC236}">
                <a16:creationId xmlns:a16="http://schemas.microsoft.com/office/drawing/2014/main" id="{4096FEE2-FF81-927A-A7D7-C51A8C52A140}"/>
              </a:ext>
            </a:extLst>
          </p:cNvPr>
          <p:cNvPicPr>
            <a:picLocks noChangeAspect="1"/>
          </p:cNvPicPr>
          <p:nvPr/>
        </p:nvPicPr>
        <p:blipFill>
          <a:blip r:embed="rId3"/>
          <a:stretch>
            <a:fillRect/>
          </a:stretch>
        </p:blipFill>
        <p:spPr>
          <a:xfrm>
            <a:off x="28042" y="36513"/>
            <a:ext cx="6067958" cy="6858000"/>
          </a:xfrm>
          <a:prstGeom prst="rect">
            <a:avLst/>
          </a:prstGeom>
        </p:spPr>
      </p:pic>
    </p:spTree>
    <p:extLst>
      <p:ext uri="{BB962C8B-B14F-4D97-AF65-F5344CB8AC3E}">
        <p14:creationId xmlns:p14="http://schemas.microsoft.com/office/powerpoint/2010/main" val="3402584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19BD4A9D-43D4-47EE-840C-BE3FAC558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6187" y="326801"/>
            <a:ext cx="2134800" cy="2134800"/>
          </a:xfrm>
          <a:prstGeom prst="rect">
            <a:avLst/>
          </a:prstGeom>
        </p:spPr>
      </p:pic>
      <p:sp>
        <p:nvSpPr>
          <p:cNvPr id="2" name="Rectangle 1">
            <a:extLst>
              <a:ext uri="{FF2B5EF4-FFF2-40B4-BE49-F238E27FC236}">
                <a16:creationId xmlns:a16="http://schemas.microsoft.com/office/drawing/2014/main" id="{F8F3817A-2D90-4663-A546-3D00604E7B92}"/>
              </a:ext>
            </a:extLst>
          </p:cNvPr>
          <p:cNvSpPr/>
          <p:nvPr/>
        </p:nvSpPr>
        <p:spPr>
          <a:xfrm>
            <a:off x="2836960" y="568485"/>
            <a:ext cx="6096000" cy="830997"/>
          </a:xfrm>
          <a:prstGeom prst="rect">
            <a:avLst/>
          </a:prstGeom>
        </p:spPr>
        <p:txBody>
          <a:bodyPr>
            <a:spAutoFit/>
          </a:bodyPr>
          <a:lstStyle/>
          <a:p>
            <a:pPr algn="ctr"/>
            <a:br>
              <a:rPr lang="en-CA" sz="2400" b="1" dirty="0"/>
            </a:br>
            <a:endParaRPr lang="en-CA" sz="2400" b="1" dirty="0"/>
          </a:p>
        </p:txBody>
      </p:sp>
      <p:sp>
        <p:nvSpPr>
          <p:cNvPr id="6" name="Rectangle 5">
            <a:extLst>
              <a:ext uri="{FF2B5EF4-FFF2-40B4-BE49-F238E27FC236}">
                <a16:creationId xmlns:a16="http://schemas.microsoft.com/office/drawing/2014/main" id="{56C96D71-1752-4B38-9931-3C01132C8BE1}"/>
              </a:ext>
            </a:extLst>
          </p:cNvPr>
          <p:cNvSpPr/>
          <p:nvPr/>
        </p:nvSpPr>
        <p:spPr>
          <a:xfrm>
            <a:off x="6095999" y="3372590"/>
            <a:ext cx="5557345" cy="1477328"/>
          </a:xfrm>
          <a:prstGeom prst="rect">
            <a:avLst/>
          </a:prstGeom>
        </p:spPr>
        <p:txBody>
          <a:bodyPr wrap="square">
            <a:spAutoFit/>
          </a:bodyPr>
          <a:lstStyle/>
          <a:p>
            <a:pPr marL="1657350" lvl="3" indent="-285750" algn="r">
              <a:buFont typeface="Wingdings" panose="05000000000000000000" pitchFamily="2" charset="2"/>
              <a:buChar char="ü"/>
            </a:pPr>
            <a:r>
              <a:rPr lang="en-CA" sz="1500" i="1" dirty="0">
                <a:cs typeface="Arial" panose="020B0604020202020204" pitchFamily="34" charset="0"/>
              </a:rPr>
              <a:t>Soccer Technique</a:t>
            </a:r>
          </a:p>
          <a:p>
            <a:pPr marL="1657350" lvl="3" indent="-285750" algn="r">
              <a:buFont typeface="Wingdings" panose="05000000000000000000" pitchFamily="2" charset="2"/>
              <a:buChar char="ü"/>
            </a:pPr>
            <a:r>
              <a:rPr lang="en-CA" sz="1500" i="1" dirty="0">
                <a:solidFill>
                  <a:srgbClr val="000000"/>
                </a:solidFill>
                <a:cs typeface="Arial" panose="020B0604020202020204" pitchFamily="34" charset="0"/>
              </a:rPr>
              <a:t>1V1 Dominance</a:t>
            </a:r>
            <a:endParaRPr lang="en-US" sz="1500" i="1" dirty="0">
              <a:solidFill>
                <a:srgbClr val="000000"/>
              </a:solidFill>
              <a:cs typeface="Arial" panose="020B0604020202020204" pitchFamily="34" charset="0"/>
            </a:endParaRPr>
          </a:p>
          <a:p>
            <a:pPr marL="1657350" lvl="3" indent="-285750" algn="r">
              <a:buFont typeface="Wingdings" panose="05000000000000000000" pitchFamily="2" charset="2"/>
              <a:buChar char="ü"/>
            </a:pPr>
            <a:r>
              <a:rPr lang="en-CA" sz="1500" i="1" dirty="0">
                <a:cs typeface="Arial" panose="020B0604020202020204" pitchFamily="34" charset="0"/>
              </a:rPr>
              <a:t>Soccer game IQ</a:t>
            </a:r>
          </a:p>
          <a:p>
            <a:pPr marL="1657350" lvl="3" indent="-285750" algn="r">
              <a:buFont typeface="Wingdings" panose="05000000000000000000" pitchFamily="2" charset="2"/>
              <a:buChar char="ü"/>
            </a:pPr>
            <a:r>
              <a:rPr lang="en-CA" sz="1500" i="1" dirty="0">
                <a:solidFill>
                  <a:srgbClr val="000000"/>
                </a:solidFill>
                <a:cs typeface="Arial" panose="020B0604020202020204" pitchFamily="34" charset="0"/>
              </a:rPr>
              <a:t>Trial and Error</a:t>
            </a:r>
            <a:endParaRPr lang="en-US" sz="1500" i="1" dirty="0">
              <a:solidFill>
                <a:srgbClr val="000000"/>
              </a:solidFill>
              <a:cs typeface="Arial" panose="020B0604020202020204" pitchFamily="34" charset="0"/>
            </a:endParaRPr>
          </a:p>
          <a:p>
            <a:pPr marL="1657350" lvl="3" indent="-285750" algn="r">
              <a:buFont typeface="Wingdings" panose="05000000000000000000" pitchFamily="2" charset="2"/>
              <a:buChar char="ü"/>
            </a:pPr>
            <a:r>
              <a:rPr lang="en-CA" sz="1500" i="1" dirty="0">
                <a:cs typeface="Arial" panose="020B0604020202020204" pitchFamily="34" charset="0"/>
              </a:rPr>
              <a:t>Small-sided game</a:t>
            </a:r>
          </a:p>
          <a:p>
            <a:pPr marL="1657350" lvl="3" indent="-285750" algn="r">
              <a:buFont typeface="Wingdings" panose="05000000000000000000" pitchFamily="2" charset="2"/>
              <a:buChar char="ü"/>
            </a:pPr>
            <a:r>
              <a:rPr lang="en-US" sz="1500" i="1" dirty="0">
                <a:solidFill>
                  <a:srgbClr val="000000"/>
                </a:solidFill>
                <a:cs typeface="Arial" panose="020B0604020202020204" pitchFamily="34" charset="0"/>
              </a:rPr>
              <a:t>Balance, Coordination, Changing directions</a:t>
            </a:r>
          </a:p>
        </p:txBody>
      </p:sp>
      <p:sp>
        <p:nvSpPr>
          <p:cNvPr id="14" name="TextBox 13">
            <a:extLst>
              <a:ext uri="{FF2B5EF4-FFF2-40B4-BE49-F238E27FC236}">
                <a16:creationId xmlns:a16="http://schemas.microsoft.com/office/drawing/2014/main" id="{C1A41D21-2909-F845-AEB7-9F27ADD87F89}"/>
              </a:ext>
            </a:extLst>
          </p:cNvPr>
          <p:cNvSpPr txBox="1"/>
          <p:nvPr/>
        </p:nvSpPr>
        <p:spPr>
          <a:xfrm>
            <a:off x="4008116" y="481626"/>
            <a:ext cx="3526646" cy="1015663"/>
          </a:xfrm>
          <a:prstGeom prst="rect">
            <a:avLst/>
          </a:prstGeom>
          <a:noFill/>
        </p:spPr>
        <p:txBody>
          <a:bodyPr wrap="square">
            <a:spAutoFit/>
          </a:bodyPr>
          <a:lstStyle/>
          <a:p>
            <a:pPr algn="ctr"/>
            <a:r>
              <a:rPr lang="en-CA" sz="2200" b="1" dirty="0">
                <a:cs typeface="Arial" panose="020B0604020202020204" pitchFamily="34" charset="0"/>
              </a:rPr>
              <a:t>CMSA Developmental</a:t>
            </a:r>
          </a:p>
          <a:p>
            <a:pPr algn="ctr"/>
            <a:r>
              <a:rPr lang="en-CA" dirty="0">
                <a:cs typeface="Arial" panose="020B0604020202020204" pitchFamily="34" charset="0"/>
              </a:rPr>
              <a:t>U10  (2016)      </a:t>
            </a:r>
          </a:p>
          <a:p>
            <a:endParaRPr lang="en-US" dirty="0"/>
          </a:p>
        </p:txBody>
      </p:sp>
      <p:sp>
        <p:nvSpPr>
          <p:cNvPr id="7" name="Rectangle 6">
            <a:extLst>
              <a:ext uri="{FF2B5EF4-FFF2-40B4-BE49-F238E27FC236}">
                <a16:creationId xmlns:a16="http://schemas.microsoft.com/office/drawing/2014/main" id="{19AE0F20-7A6A-0677-D174-15540F2497D2}"/>
              </a:ext>
            </a:extLst>
          </p:cNvPr>
          <p:cNvSpPr/>
          <p:nvPr/>
        </p:nvSpPr>
        <p:spPr>
          <a:xfrm>
            <a:off x="110029" y="1768717"/>
            <a:ext cx="9356157" cy="3416320"/>
          </a:xfrm>
          <a:prstGeom prst="rect">
            <a:avLst/>
          </a:prstGeom>
        </p:spPr>
        <p:txBody>
          <a:bodyPr wrap="square">
            <a:spAutoFit/>
          </a:bodyPr>
          <a:lstStyle/>
          <a:p>
            <a:r>
              <a:rPr lang="en-CA" dirty="0"/>
              <a:t>Season Oct 14 to Mar 02</a:t>
            </a:r>
            <a:endParaRPr lang="en-CA" dirty="0">
              <a:effectLst/>
            </a:endParaRPr>
          </a:p>
          <a:p>
            <a:endParaRPr lang="en-CA" dirty="0">
              <a:effectLst/>
            </a:endParaRPr>
          </a:p>
          <a:p>
            <a:r>
              <a:rPr lang="en-CA" dirty="0">
                <a:effectLst/>
              </a:rPr>
              <a:t>• 14 Tech</a:t>
            </a:r>
            <a:r>
              <a:rPr lang="en-CA" dirty="0"/>
              <a:t> training</a:t>
            </a:r>
            <a:r>
              <a:rPr lang="en-CA" dirty="0">
                <a:effectLst/>
              </a:rPr>
              <a:t> sessions</a:t>
            </a:r>
            <a:r>
              <a:rPr lang="en-CA" dirty="0">
                <a:cs typeface="Arial" panose="020B0604020202020204" pitchFamily="34" charset="0"/>
              </a:rPr>
              <a:t> on Tuesday</a:t>
            </a:r>
            <a:r>
              <a:rPr lang="en-CA" dirty="0"/>
              <a:t> from</a:t>
            </a:r>
            <a:r>
              <a:rPr lang="en-CA" dirty="0">
                <a:effectLst/>
              </a:rPr>
              <a:t> 6:30 to 8:00 pm</a:t>
            </a:r>
            <a:endParaRPr lang="en-CA" dirty="0">
              <a:cs typeface="Arial" panose="020B0604020202020204" pitchFamily="34" charset="0"/>
            </a:endParaRPr>
          </a:p>
          <a:p>
            <a:r>
              <a:rPr lang="en-CA" dirty="0">
                <a:cs typeface="Arial" panose="020B0604020202020204" pitchFamily="34" charset="0"/>
              </a:rPr>
              <a:t>.  16 Practice sessions on Thursday from 6:30 to 8:00 pm </a:t>
            </a:r>
          </a:p>
          <a:p>
            <a:r>
              <a:rPr lang="en-CA" dirty="0">
                <a:cs typeface="Arial" panose="020B0604020202020204" pitchFamily="34" charset="0"/>
              </a:rPr>
              <a:t> at North Point School (2445 23 Ave NW)</a:t>
            </a:r>
            <a:endParaRPr lang="en-CA" dirty="0">
              <a:effectLst/>
            </a:endParaRPr>
          </a:p>
          <a:p>
            <a:endParaRPr lang="en-CA" dirty="0">
              <a:effectLst/>
            </a:endParaRPr>
          </a:p>
          <a:p>
            <a:r>
              <a:rPr lang="en-CA" dirty="0">
                <a:effectLst/>
              </a:rPr>
              <a:t>• 14 CMSA Matches – Any day of the week</a:t>
            </a:r>
            <a:r>
              <a:rPr lang="en-CA" dirty="0"/>
              <a:t> Format - 7v7 (50 mins match)</a:t>
            </a:r>
            <a:endParaRPr lang="en-CA" dirty="0">
              <a:effectLst/>
            </a:endParaRPr>
          </a:p>
          <a:p>
            <a:r>
              <a:rPr lang="en-CA" dirty="0">
                <a:effectLst/>
              </a:rPr>
              <a:t>• </a:t>
            </a:r>
            <a:r>
              <a:rPr lang="en-CA" sz="1800" dirty="0"/>
              <a:t>Players new to the team or moving up to U10 will be required to purchase a CCFC Kit ($135). The kit includes a backpack, two jerseys (home and away), shorts, socks, a hoodie, and a training T-shirt (red or white).</a:t>
            </a:r>
          </a:p>
          <a:p>
            <a:r>
              <a:rPr lang="en-CA" i="1" dirty="0">
                <a:solidFill>
                  <a:srgbClr val="000000"/>
                </a:solidFill>
                <a:cs typeface="Arial" panose="020B0604020202020204" pitchFamily="34" charset="0"/>
              </a:rPr>
              <a:t>  Cost $750</a:t>
            </a:r>
          </a:p>
          <a:p>
            <a:r>
              <a:rPr lang="en-CA" i="1" dirty="0">
                <a:solidFill>
                  <a:srgbClr val="000000"/>
                </a:solidFill>
                <a:cs typeface="Arial" panose="020B0604020202020204" pitchFamily="34" charset="0"/>
              </a:rPr>
              <a:t>* Christmas Break is Dec 22</a:t>
            </a:r>
            <a:r>
              <a:rPr lang="en-CA" dirty="0"/>
              <a:t>  – Jan 05</a:t>
            </a:r>
            <a:endParaRPr lang="en-US" i="1" dirty="0">
              <a:solidFill>
                <a:srgbClr val="000000"/>
              </a:solidFill>
              <a:cs typeface="Arial" panose="020B0604020202020204" pitchFamily="34" charset="0"/>
            </a:endParaRPr>
          </a:p>
        </p:txBody>
      </p:sp>
      <p:sp>
        <p:nvSpPr>
          <p:cNvPr id="5" name="TextBox 4">
            <a:extLst>
              <a:ext uri="{FF2B5EF4-FFF2-40B4-BE49-F238E27FC236}">
                <a16:creationId xmlns:a16="http://schemas.microsoft.com/office/drawing/2014/main" id="{594A221D-FDC9-8154-11CF-981D5761D1E7}"/>
              </a:ext>
            </a:extLst>
          </p:cNvPr>
          <p:cNvSpPr txBox="1"/>
          <p:nvPr/>
        </p:nvSpPr>
        <p:spPr>
          <a:xfrm>
            <a:off x="237033" y="5304630"/>
            <a:ext cx="11416311" cy="984885"/>
          </a:xfrm>
          <a:prstGeom prst="rect">
            <a:avLst/>
          </a:prstGeom>
          <a:noFill/>
        </p:spPr>
        <p:txBody>
          <a:bodyPr wrap="square">
            <a:spAutoFit/>
          </a:bodyPr>
          <a:lstStyle/>
          <a:p>
            <a:pPr algn="ctr"/>
            <a:r>
              <a:rPr lang="en-CA" sz="2500" b="1" dirty="0">
                <a:solidFill>
                  <a:schemeClr val="accent1">
                    <a:lumMod val="75000"/>
                  </a:schemeClr>
                </a:solidFill>
                <a:hlinkClick r:id="rId3"/>
              </a:rPr>
              <a:t>Registration is now open</a:t>
            </a:r>
            <a:endParaRPr lang="en-CA" sz="2500" b="1" dirty="0">
              <a:solidFill>
                <a:schemeClr val="accent1">
                  <a:lumMod val="75000"/>
                </a:schemeClr>
              </a:solidFill>
            </a:endParaRPr>
          </a:p>
          <a:p>
            <a:endParaRPr lang="en-CA" sz="1800" dirty="0"/>
          </a:p>
          <a:p>
            <a:r>
              <a:rPr lang="en-CA" sz="1500" dirty="0"/>
              <a:t>*You will need to create a family profile on Demosphere, add each player individually and choose the program(s) that you would like to register.</a:t>
            </a:r>
            <a:endParaRPr lang="en-US" sz="1500" dirty="0"/>
          </a:p>
        </p:txBody>
      </p:sp>
    </p:spTree>
    <p:extLst>
      <p:ext uri="{BB962C8B-B14F-4D97-AF65-F5344CB8AC3E}">
        <p14:creationId xmlns:p14="http://schemas.microsoft.com/office/powerpoint/2010/main" val="2228483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19BD4A9D-43D4-47EE-840C-BE3FAC558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7295" y="546037"/>
            <a:ext cx="1963692" cy="1963692"/>
          </a:xfrm>
          <a:prstGeom prst="rect">
            <a:avLst/>
          </a:prstGeom>
        </p:spPr>
      </p:pic>
      <p:sp>
        <p:nvSpPr>
          <p:cNvPr id="2" name="Rectangle 1">
            <a:extLst>
              <a:ext uri="{FF2B5EF4-FFF2-40B4-BE49-F238E27FC236}">
                <a16:creationId xmlns:a16="http://schemas.microsoft.com/office/drawing/2014/main" id="{F8F3817A-2D90-4663-A546-3D00604E7B92}"/>
              </a:ext>
            </a:extLst>
          </p:cNvPr>
          <p:cNvSpPr/>
          <p:nvPr/>
        </p:nvSpPr>
        <p:spPr>
          <a:xfrm>
            <a:off x="2836960" y="568485"/>
            <a:ext cx="6096000" cy="830997"/>
          </a:xfrm>
          <a:prstGeom prst="rect">
            <a:avLst/>
          </a:prstGeom>
        </p:spPr>
        <p:txBody>
          <a:bodyPr>
            <a:spAutoFit/>
          </a:bodyPr>
          <a:lstStyle/>
          <a:p>
            <a:pPr algn="ctr"/>
            <a:br>
              <a:rPr lang="en-CA" sz="2400" b="1" dirty="0"/>
            </a:br>
            <a:endParaRPr lang="en-CA" sz="2400" b="1" dirty="0"/>
          </a:p>
        </p:txBody>
      </p:sp>
      <p:sp>
        <p:nvSpPr>
          <p:cNvPr id="6" name="Rectangle 5">
            <a:extLst>
              <a:ext uri="{FF2B5EF4-FFF2-40B4-BE49-F238E27FC236}">
                <a16:creationId xmlns:a16="http://schemas.microsoft.com/office/drawing/2014/main" id="{56C96D71-1752-4B38-9931-3C01132C8BE1}"/>
              </a:ext>
            </a:extLst>
          </p:cNvPr>
          <p:cNvSpPr/>
          <p:nvPr/>
        </p:nvSpPr>
        <p:spPr>
          <a:xfrm>
            <a:off x="7194885" y="4064247"/>
            <a:ext cx="4470491" cy="1246495"/>
          </a:xfrm>
          <a:prstGeom prst="rect">
            <a:avLst/>
          </a:prstGeom>
        </p:spPr>
        <p:txBody>
          <a:bodyPr wrap="square">
            <a:spAutoFit/>
          </a:bodyPr>
          <a:lstStyle/>
          <a:p>
            <a:pPr marL="1657350" lvl="3" indent="-285750" algn="r">
              <a:buFont typeface="Wingdings" panose="05000000000000000000" pitchFamily="2" charset="2"/>
              <a:buChar char="ü"/>
            </a:pPr>
            <a:r>
              <a:rPr lang="en-CA" sz="1500" i="1" dirty="0">
                <a:cs typeface="Arial" panose="020B0604020202020204" pitchFamily="34" charset="0"/>
              </a:rPr>
              <a:t>Soccer Technique</a:t>
            </a:r>
            <a:endParaRPr lang="en-US" sz="1500" i="1" dirty="0">
              <a:solidFill>
                <a:srgbClr val="000000"/>
              </a:solidFill>
              <a:cs typeface="Arial" panose="020B0604020202020204" pitchFamily="34" charset="0"/>
            </a:endParaRPr>
          </a:p>
          <a:p>
            <a:pPr marL="1657350" lvl="3" indent="-285750" algn="r">
              <a:buFont typeface="Wingdings" panose="05000000000000000000" pitchFamily="2" charset="2"/>
              <a:buChar char="ü"/>
            </a:pPr>
            <a:r>
              <a:rPr lang="en-CA" sz="1500" i="1" dirty="0">
                <a:cs typeface="Arial" panose="020B0604020202020204" pitchFamily="34" charset="0"/>
              </a:rPr>
              <a:t>Soccer game IQ</a:t>
            </a:r>
          </a:p>
          <a:p>
            <a:pPr marL="1657350" lvl="3" indent="-285750" algn="r">
              <a:buFont typeface="Wingdings" panose="05000000000000000000" pitchFamily="2" charset="2"/>
              <a:buChar char="ü"/>
            </a:pPr>
            <a:r>
              <a:rPr lang="en-CA" sz="1500" i="1" dirty="0">
                <a:solidFill>
                  <a:srgbClr val="000000"/>
                </a:solidFill>
                <a:cs typeface="Arial" panose="020B0604020202020204" pitchFamily="34" charset="0"/>
              </a:rPr>
              <a:t>Trial and Error</a:t>
            </a:r>
            <a:endParaRPr lang="en-US" sz="1500" i="1" dirty="0">
              <a:solidFill>
                <a:srgbClr val="000000"/>
              </a:solidFill>
              <a:cs typeface="Arial" panose="020B0604020202020204" pitchFamily="34" charset="0"/>
            </a:endParaRPr>
          </a:p>
          <a:p>
            <a:pPr marL="1657350" lvl="3" indent="-285750" algn="r">
              <a:buFont typeface="Wingdings" panose="05000000000000000000" pitchFamily="2" charset="2"/>
              <a:buChar char="ü"/>
            </a:pPr>
            <a:r>
              <a:rPr lang="en-CA" sz="1500" i="1" dirty="0">
                <a:cs typeface="Arial" panose="020B0604020202020204" pitchFamily="34" charset="0"/>
              </a:rPr>
              <a:t>Small-sided game</a:t>
            </a:r>
          </a:p>
          <a:p>
            <a:pPr marL="1657350" lvl="3" indent="-285750" algn="r">
              <a:buFont typeface="Wingdings" panose="05000000000000000000" pitchFamily="2" charset="2"/>
              <a:buChar char="ü"/>
            </a:pPr>
            <a:r>
              <a:rPr lang="en-US" sz="1500" i="1" dirty="0">
                <a:solidFill>
                  <a:srgbClr val="000000"/>
                </a:solidFill>
                <a:cs typeface="Arial" panose="020B0604020202020204" pitchFamily="34" charset="0"/>
              </a:rPr>
              <a:t>Tactical games</a:t>
            </a:r>
          </a:p>
        </p:txBody>
      </p:sp>
      <p:sp>
        <p:nvSpPr>
          <p:cNvPr id="14" name="TextBox 13">
            <a:extLst>
              <a:ext uri="{FF2B5EF4-FFF2-40B4-BE49-F238E27FC236}">
                <a16:creationId xmlns:a16="http://schemas.microsoft.com/office/drawing/2014/main" id="{C1A41D21-2909-F845-AEB7-9F27ADD87F89}"/>
              </a:ext>
            </a:extLst>
          </p:cNvPr>
          <p:cNvSpPr txBox="1"/>
          <p:nvPr/>
        </p:nvSpPr>
        <p:spPr>
          <a:xfrm>
            <a:off x="4008116" y="481626"/>
            <a:ext cx="3526646" cy="1015663"/>
          </a:xfrm>
          <a:prstGeom prst="rect">
            <a:avLst/>
          </a:prstGeom>
          <a:noFill/>
        </p:spPr>
        <p:txBody>
          <a:bodyPr wrap="square">
            <a:spAutoFit/>
          </a:bodyPr>
          <a:lstStyle/>
          <a:p>
            <a:pPr algn="ctr"/>
            <a:r>
              <a:rPr lang="en-CA" sz="2200" b="1" dirty="0">
                <a:cs typeface="Arial" panose="020B0604020202020204" pitchFamily="34" charset="0"/>
              </a:rPr>
              <a:t>CMSA Developmental PLUS</a:t>
            </a:r>
          </a:p>
          <a:p>
            <a:pPr algn="ctr"/>
            <a:r>
              <a:rPr lang="en-CA" dirty="0">
                <a:cs typeface="Arial" panose="020B0604020202020204" pitchFamily="34" charset="0"/>
              </a:rPr>
              <a:t>U11 (2015)      </a:t>
            </a:r>
          </a:p>
          <a:p>
            <a:endParaRPr lang="en-US" dirty="0"/>
          </a:p>
        </p:txBody>
      </p:sp>
      <p:sp>
        <p:nvSpPr>
          <p:cNvPr id="7" name="Rectangle 6">
            <a:extLst>
              <a:ext uri="{FF2B5EF4-FFF2-40B4-BE49-F238E27FC236}">
                <a16:creationId xmlns:a16="http://schemas.microsoft.com/office/drawing/2014/main" id="{19AE0F20-7A6A-0677-D174-15540F2497D2}"/>
              </a:ext>
            </a:extLst>
          </p:cNvPr>
          <p:cNvSpPr/>
          <p:nvPr/>
        </p:nvSpPr>
        <p:spPr>
          <a:xfrm>
            <a:off x="237033" y="1944562"/>
            <a:ext cx="9833090" cy="3105466"/>
          </a:xfrm>
          <a:prstGeom prst="rect">
            <a:avLst/>
          </a:prstGeom>
        </p:spPr>
        <p:txBody>
          <a:bodyPr wrap="square">
            <a:spAutoFit/>
          </a:bodyPr>
          <a:lstStyle/>
          <a:p>
            <a:r>
              <a:rPr lang="en-CA" dirty="0"/>
              <a:t>Season Oct 14 to Mar 02</a:t>
            </a:r>
            <a:endParaRPr lang="en-CA" dirty="0">
              <a:effectLst/>
            </a:endParaRPr>
          </a:p>
          <a:p>
            <a:endParaRPr lang="en-CA" dirty="0">
              <a:effectLst/>
            </a:endParaRPr>
          </a:p>
          <a:p>
            <a:r>
              <a:rPr lang="en-CA" dirty="0">
                <a:effectLst/>
              </a:rPr>
              <a:t>• 14 Tech</a:t>
            </a:r>
            <a:r>
              <a:rPr lang="en-CA" dirty="0"/>
              <a:t> training</a:t>
            </a:r>
            <a:r>
              <a:rPr lang="en-CA" dirty="0">
                <a:effectLst/>
              </a:rPr>
              <a:t> sessions</a:t>
            </a:r>
            <a:r>
              <a:rPr lang="en-CA" dirty="0">
                <a:cs typeface="Arial" panose="020B0604020202020204" pitchFamily="34" charset="0"/>
              </a:rPr>
              <a:t> on </a:t>
            </a:r>
            <a:r>
              <a:rPr lang="en-CA" b="1" dirty="0">
                <a:cs typeface="Arial" panose="020B0604020202020204" pitchFamily="34" charset="0"/>
              </a:rPr>
              <a:t>TURF</a:t>
            </a:r>
            <a:r>
              <a:rPr lang="en-CA" dirty="0">
                <a:cs typeface="Arial" panose="020B0604020202020204" pitchFamily="34" charset="0"/>
              </a:rPr>
              <a:t> Wednesday</a:t>
            </a:r>
            <a:r>
              <a:rPr lang="en-CA" dirty="0"/>
              <a:t> from</a:t>
            </a:r>
            <a:r>
              <a:rPr lang="en-CA" dirty="0">
                <a:effectLst/>
              </a:rPr>
              <a:t> 5:30 to 6:30 pm </a:t>
            </a:r>
            <a:endParaRPr lang="en-CA" dirty="0">
              <a:cs typeface="Arial" panose="020B0604020202020204" pitchFamily="34" charset="0"/>
            </a:endParaRPr>
          </a:p>
          <a:p>
            <a:r>
              <a:rPr lang="en-CA" dirty="0">
                <a:cs typeface="Arial" panose="020B0604020202020204" pitchFamily="34" charset="0"/>
              </a:rPr>
              <a:t>.  16 Practice sessions Tuesdays from 6:15 to 7:15 pm at University School (3035 Utah Dr NW)</a:t>
            </a:r>
          </a:p>
          <a:p>
            <a:r>
              <a:rPr lang="en-CA" dirty="0">
                <a:effectLst/>
              </a:rPr>
              <a:t>• 14 CMSA Matches – Any day of the week</a:t>
            </a:r>
            <a:r>
              <a:rPr lang="en-CA" dirty="0"/>
              <a:t> Formats - 7v7 (50 mins match)</a:t>
            </a:r>
            <a:endParaRPr lang="en-CA" dirty="0">
              <a:effectLst/>
            </a:endParaRPr>
          </a:p>
          <a:p>
            <a:pPr>
              <a:lnSpc>
                <a:spcPct val="90000"/>
              </a:lnSpc>
              <a:spcAft>
                <a:spcPts val="600"/>
              </a:spcAft>
            </a:pPr>
            <a:r>
              <a:rPr lang="en-CA" dirty="0">
                <a:effectLst/>
              </a:rPr>
              <a:t>• </a:t>
            </a:r>
            <a:r>
              <a:rPr lang="en-CA" sz="1800" dirty="0"/>
              <a:t>Players new to the team or moving up to U10 will be required to purchase a CCFC Kit ($135), while existing players will pay $50. The kit includes a backpack, two jerseys (home and away), shorts, socks, a hoodie, and a training T-shirt (red or white). The set is mandatory – all players must wear the proper gear, with no exceptions, and players will keep the whole kit. </a:t>
            </a:r>
          </a:p>
          <a:p>
            <a:r>
              <a:rPr lang="en-CA" i="1" dirty="0">
                <a:solidFill>
                  <a:srgbClr val="000000"/>
                </a:solidFill>
                <a:cs typeface="Arial" panose="020B0604020202020204" pitchFamily="34" charset="0"/>
              </a:rPr>
              <a:t>   Cost $1050</a:t>
            </a:r>
          </a:p>
          <a:p>
            <a:r>
              <a:rPr lang="en-CA" i="1" dirty="0">
                <a:solidFill>
                  <a:srgbClr val="000000"/>
                </a:solidFill>
                <a:cs typeface="Arial" panose="020B0604020202020204" pitchFamily="34" charset="0"/>
              </a:rPr>
              <a:t>* Christmas Break is Dec 22</a:t>
            </a:r>
            <a:r>
              <a:rPr lang="en-CA" dirty="0"/>
              <a:t>  – Jan 05</a:t>
            </a:r>
            <a:endParaRPr lang="en-US" i="1" dirty="0">
              <a:solidFill>
                <a:srgbClr val="000000"/>
              </a:solidFill>
              <a:cs typeface="Arial" panose="020B0604020202020204" pitchFamily="34" charset="0"/>
            </a:endParaRPr>
          </a:p>
        </p:txBody>
      </p:sp>
      <p:sp>
        <p:nvSpPr>
          <p:cNvPr id="5" name="TextBox 4">
            <a:extLst>
              <a:ext uri="{FF2B5EF4-FFF2-40B4-BE49-F238E27FC236}">
                <a16:creationId xmlns:a16="http://schemas.microsoft.com/office/drawing/2014/main" id="{594A221D-FDC9-8154-11CF-981D5761D1E7}"/>
              </a:ext>
            </a:extLst>
          </p:cNvPr>
          <p:cNvSpPr txBox="1"/>
          <p:nvPr/>
        </p:nvSpPr>
        <p:spPr>
          <a:xfrm>
            <a:off x="237033" y="5304630"/>
            <a:ext cx="11416311" cy="984885"/>
          </a:xfrm>
          <a:prstGeom prst="rect">
            <a:avLst/>
          </a:prstGeom>
          <a:noFill/>
        </p:spPr>
        <p:txBody>
          <a:bodyPr wrap="square">
            <a:spAutoFit/>
          </a:bodyPr>
          <a:lstStyle/>
          <a:p>
            <a:pPr algn="ctr"/>
            <a:r>
              <a:rPr lang="en-CA" sz="2500" b="1" dirty="0">
                <a:solidFill>
                  <a:schemeClr val="accent1">
                    <a:lumMod val="75000"/>
                  </a:schemeClr>
                </a:solidFill>
                <a:hlinkClick r:id="rId3"/>
              </a:rPr>
              <a:t>Registration is now open</a:t>
            </a:r>
            <a:endParaRPr lang="en-CA" sz="2500" b="1" dirty="0">
              <a:solidFill>
                <a:schemeClr val="accent1">
                  <a:lumMod val="75000"/>
                </a:schemeClr>
              </a:solidFill>
            </a:endParaRPr>
          </a:p>
          <a:p>
            <a:endParaRPr lang="en-CA" sz="1800" dirty="0"/>
          </a:p>
          <a:p>
            <a:r>
              <a:rPr lang="en-CA" sz="1500" dirty="0"/>
              <a:t>*You will need to create a family profile on Demosphere, add each player individually and choose the program(s) that you would like to register.</a:t>
            </a:r>
            <a:endParaRPr lang="en-US" sz="1500" dirty="0"/>
          </a:p>
        </p:txBody>
      </p:sp>
    </p:spTree>
    <p:extLst>
      <p:ext uri="{BB962C8B-B14F-4D97-AF65-F5344CB8AC3E}">
        <p14:creationId xmlns:p14="http://schemas.microsoft.com/office/powerpoint/2010/main" val="3341983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up of a flyer&#10;&#10;Description automatically generated">
            <a:extLst>
              <a:ext uri="{FF2B5EF4-FFF2-40B4-BE49-F238E27FC236}">
                <a16:creationId xmlns:a16="http://schemas.microsoft.com/office/drawing/2014/main" id="{6393C7E6-B40C-2E47-FBEB-6514472A42B1}"/>
              </a:ext>
            </a:extLst>
          </p:cNvPr>
          <p:cNvPicPr>
            <a:picLocks noChangeAspect="1"/>
          </p:cNvPicPr>
          <p:nvPr/>
        </p:nvPicPr>
        <p:blipFill>
          <a:blip r:embed="rId2"/>
          <a:stretch>
            <a:fillRect/>
          </a:stretch>
        </p:blipFill>
        <p:spPr>
          <a:xfrm>
            <a:off x="219457" y="297712"/>
            <a:ext cx="5876543" cy="6560288"/>
          </a:xfrm>
          <a:prstGeom prst="rect">
            <a:avLst/>
          </a:prstGeom>
        </p:spPr>
      </p:pic>
      <p:pic>
        <p:nvPicPr>
          <p:cNvPr id="6" name="Picture 5" descr="A table with text and numbers&#10;&#10;Description automatically generated with medium confidence">
            <a:extLst>
              <a:ext uri="{FF2B5EF4-FFF2-40B4-BE49-F238E27FC236}">
                <a16:creationId xmlns:a16="http://schemas.microsoft.com/office/drawing/2014/main" id="{D7D3B9C8-378F-BA3A-D465-AD7CCFA701C6}"/>
              </a:ext>
            </a:extLst>
          </p:cNvPr>
          <p:cNvPicPr>
            <a:picLocks noChangeAspect="1"/>
          </p:cNvPicPr>
          <p:nvPr/>
        </p:nvPicPr>
        <p:blipFill>
          <a:blip r:embed="rId3"/>
          <a:stretch>
            <a:fillRect/>
          </a:stretch>
        </p:blipFill>
        <p:spPr>
          <a:xfrm>
            <a:off x="6096000" y="297712"/>
            <a:ext cx="6096000" cy="6413500"/>
          </a:xfrm>
          <a:prstGeom prst="rect">
            <a:avLst/>
          </a:prstGeom>
        </p:spPr>
      </p:pic>
    </p:spTree>
    <p:extLst>
      <p:ext uri="{BB962C8B-B14F-4D97-AF65-F5344CB8AC3E}">
        <p14:creationId xmlns:p14="http://schemas.microsoft.com/office/powerpoint/2010/main" val="3057037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42387-B8A5-90B2-F0E6-4CC31C804BAD}"/>
            </a:ext>
          </a:extLst>
        </p:cNvPr>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FD96473D-1C40-224B-AEEA-0780AFA33E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7295" y="546037"/>
            <a:ext cx="1963692" cy="1963692"/>
          </a:xfrm>
          <a:prstGeom prst="rect">
            <a:avLst/>
          </a:prstGeom>
        </p:spPr>
      </p:pic>
      <p:sp>
        <p:nvSpPr>
          <p:cNvPr id="2" name="Rectangle 1">
            <a:extLst>
              <a:ext uri="{FF2B5EF4-FFF2-40B4-BE49-F238E27FC236}">
                <a16:creationId xmlns:a16="http://schemas.microsoft.com/office/drawing/2014/main" id="{D5A5980B-7E70-8E9E-0745-D4F65B9156BC}"/>
              </a:ext>
            </a:extLst>
          </p:cNvPr>
          <p:cNvSpPr/>
          <p:nvPr/>
        </p:nvSpPr>
        <p:spPr>
          <a:xfrm>
            <a:off x="2836960" y="568485"/>
            <a:ext cx="6096000" cy="830997"/>
          </a:xfrm>
          <a:prstGeom prst="rect">
            <a:avLst/>
          </a:prstGeom>
        </p:spPr>
        <p:txBody>
          <a:bodyPr>
            <a:spAutoFit/>
          </a:bodyPr>
          <a:lstStyle/>
          <a:p>
            <a:pPr algn="ctr"/>
            <a:br>
              <a:rPr lang="en-CA" sz="2400" b="1" dirty="0"/>
            </a:br>
            <a:endParaRPr lang="en-CA" sz="2400" b="1" dirty="0"/>
          </a:p>
        </p:txBody>
      </p:sp>
      <p:sp>
        <p:nvSpPr>
          <p:cNvPr id="6" name="Rectangle 5">
            <a:extLst>
              <a:ext uri="{FF2B5EF4-FFF2-40B4-BE49-F238E27FC236}">
                <a16:creationId xmlns:a16="http://schemas.microsoft.com/office/drawing/2014/main" id="{5C5B512D-1A94-1A8E-7C84-774DA9B7B5E5}"/>
              </a:ext>
            </a:extLst>
          </p:cNvPr>
          <p:cNvSpPr/>
          <p:nvPr/>
        </p:nvSpPr>
        <p:spPr>
          <a:xfrm>
            <a:off x="7194885" y="4064247"/>
            <a:ext cx="4470491" cy="1246495"/>
          </a:xfrm>
          <a:prstGeom prst="rect">
            <a:avLst/>
          </a:prstGeom>
        </p:spPr>
        <p:txBody>
          <a:bodyPr wrap="square">
            <a:spAutoFit/>
          </a:bodyPr>
          <a:lstStyle/>
          <a:p>
            <a:pPr marL="1657350" lvl="3" indent="-285750" algn="r">
              <a:buFont typeface="Wingdings" panose="05000000000000000000" pitchFamily="2" charset="2"/>
              <a:buChar char="ü"/>
            </a:pPr>
            <a:r>
              <a:rPr lang="en-CA" sz="1500" i="1" dirty="0">
                <a:cs typeface="Arial" panose="020B0604020202020204" pitchFamily="34" charset="0"/>
              </a:rPr>
              <a:t>Soccer Technique</a:t>
            </a:r>
            <a:endParaRPr lang="en-US" sz="1500" i="1" dirty="0">
              <a:solidFill>
                <a:srgbClr val="000000"/>
              </a:solidFill>
              <a:cs typeface="Arial" panose="020B0604020202020204" pitchFamily="34" charset="0"/>
            </a:endParaRPr>
          </a:p>
          <a:p>
            <a:pPr marL="1657350" lvl="3" indent="-285750" algn="r">
              <a:buFont typeface="Wingdings" panose="05000000000000000000" pitchFamily="2" charset="2"/>
              <a:buChar char="ü"/>
            </a:pPr>
            <a:r>
              <a:rPr lang="en-CA" sz="1500" i="1" dirty="0">
                <a:cs typeface="Arial" panose="020B0604020202020204" pitchFamily="34" charset="0"/>
              </a:rPr>
              <a:t>Soccer game IQ</a:t>
            </a:r>
          </a:p>
          <a:p>
            <a:pPr marL="1657350" lvl="3" indent="-285750" algn="r">
              <a:buFont typeface="Wingdings" panose="05000000000000000000" pitchFamily="2" charset="2"/>
              <a:buChar char="ü"/>
            </a:pPr>
            <a:r>
              <a:rPr lang="en-CA" sz="1500" i="1" dirty="0">
                <a:solidFill>
                  <a:srgbClr val="000000"/>
                </a:solidFill>
                <a:cs typeface="Arial" panose="020B0604020202020204" pitchFamily="34" charset="0"/>
              </a:rPr>
              <a:t>Trial and Error</a:t>
            </a:r>
            <a:endParaRPr lang="en-US" sz="1500" i="1" dirty="0">
              <a:solidFill>
                <a:srgbClr val="000000"/>
              </a:solidFill>
              <a:cs typeface="Arial" panose="020B0604020202020204" pitchFamily="34" charset="0"/>
            </a:endParaRPr>
          </a:p>
          <a:p>
            <a:pPr marL="1657350" lvl="3" indent="-285750" algn="r">
              <a:buFont typeface="Wingdings" panose="05000000000000000000" pitchFamily="2" charset="2"/>
              <a:buChar char="ü"/>
            </a:pPr>
            <a:r>
              <a:rPr lang="en-CA" sz="1500" i="1" dirty="0">
                <a:cs typeface="Arial" panose="020B0604020202020204" pitchFamily="34" charset="0"/>
              </a:rPr>
              <a:t>Small-sided game</a:t>
            </a:r>
          </a:p>
          <a:p>
            <a:pPr marL="1657350" lvl="3" indent="-285750" algn="r">
              <a:buFont typeface="Wingdings" panose="05000000000000000000" pitchFamily="2" charset="2"/>
              <a:buChar char="ü"/>
            </a:pPr>
            <a:r>
              <a:rPr lang="en-US" sz="1500" i="1" dirty="0">
                <a:solidFill>
                  <a:srgbClr val="000000"/>
                </a:solidFill>
                <a:cs typeface="Arial" panose="020B0604020202020204" pitchFamily="34" charset="0"/>
              </a:rPr>
              <a:t>Tactical games</a:t>
            </a:r>
          </a:p>
        </p:txBody>
      </p:sp>
      <p:sp>
        <p:nvSpPr>
          <p:cNvPr id="14" name="TextBox 13">
            <a:extLst>
              <a:ext uri="{FF2B5EF4-FFF2-40B4-BE49-F238E27FC236}">
                <a16:creationId xmlns:a16="http://schemas.microsoft.com/office/drawing/2014/main" id="{BCFB1553-FCE8-DE11-5327-0BD97EC778F9}"/>
              </a:ext>
            </a:extLst>
          </p:cNvPr>
          <p:cNvSpPr txBox="1"/>
          <p:nvPr/>
        </p:nvSpPr>
        <p:spPr>
          <a:xfrm>
            <a:off x="4008116" y="481626"/>
            <a:ext cx="3526646" cy="1015663"/>
          </a:xfrm>
          <a:prstGeom prst="rect">
            <a:avLst/>
          </a:prstGeom>
          <a:noFill/>
        </p:spPr>
        <p:txBody>
          <a:bodyPr wrap="square">
            <a:spAutoFit/>
          </a:bodyPr>
          <a:lstStyle/>
          <a:p>
            <a:pPr algn="ctr"/>
            <a:r>
              <a:rPr lang="en-CA" sz="2200" b="1" dirty="0">
                <a:cs typeface="Arial" panose="020B0604020202020204" pitchFamily="34" charset="0"/>
              </a:rPr>
              <a:t>CMSA Developmental PLUS</a:t>
            </a:r>
          </a:p>
          <a:p>
            <a:pPr algn="ctr"/>
            <a:r>
              <a:rPr lang="en-CA" dirty="0">
                <a:cs typeface="Arial" panose="020B0604020202020204" pitchFamily="34" charset="0"/>
              </a:rPr>
              <a:t>U12 (2014)      </a:t>
            </a:r>
          </a:p>
          <a:p>
            <a:endParaRPr lang="en-US" dirty="0"/>
          </a:p>
        </p:txBody>
      </p:sp>
      <p:sp>
        <p:nvSpPr>
          <p:cNvPr id="7" name="Rectangle 6">
            <a:extLst>
              <a:ext uri="{FF2B5EF4-FFF2-40B4-BE49-F238E27FC236}">
                <a16:creationId xmlns:a16="http://schemas.microsoft.com/office/drawing/2014/main" id="{63FC4D62-4A63-9FFB-472F-0A0F67A4DF12}"/>
              </a:ext>
            </a:extLst>
          </p:cNvPr>
          <p:cNvSpPr/>
          <p:nvPr/>
        </p:nvSpPr>
        <p:spPr>
          <a:xfrm>
            <a:off x="237033" y="1944562"/>
            <a:ext cx="9833090" cy="3105466"/>
          </a:xfrm>
          <a:prstGeom prst="rect">
            <a:avLst/>
          </a:prstGeom>
        </p:spPr>
        <p:txBody>
          <a:bodyPr wrap="square">
            <a:spAutoFit/>
          </a:bodyPr>
          <a:lstStyle/>
          <a:p>
            <a:r>
              <a:rPr lang="en-CA" dirty="0"/>
              <a:t>Season Oct 14 to Mar 02</a:t>
            </a:r>
            <a:endParaRPr lang="en-CA" dirty="0">
              <a:effectLst/>
            </a:endParaRPr>
          </a:p>
          <a:p>
            <a:endParaRPr lang="en-CA" dirty="0">
              <a:effectLst/>
            </a:endParaRPr>
          </a:p>
          <a:p>
            <a:r>
              <a:rPr lang="en-CA" dirty="0">
                <a:effectLst/>
              </a:rPr>
              <a:t>• 14 Tech</a:t>
            </a:r>
            <a:r>
              <a:rPr lang="en-CA" dirty="0"/>
              <a:t> training</a:t>
            </a:r>
            <a:r>
              <a:rPr lang="en-CA" dirty="0">
                <a:effectLst/>
              </a:rPr>
              <a:t> sessions</a:t>
            </a:r>
            <a:r>
              <a:rPr lang="en-CA" dirty="0">
                <a:cs typeface="Arial" panose="020B0604020202020204" pitchFamily="34" charset="0"/>
              </a:rPr>
              <a:t> on </a:t>
            </a:r>
            <a:r>
              <a:rPr lang="en-CA" b="1" dirty="0">
                <a:cs typeface="Arial" panose="020B0604020202020204" pitchFamily="34" charset="0"/>
              </a:rPr>
              <a:t>TURF</a:t>
            </a:r>
            <a:r>
              <a:rPr lang="en-CA" dirty="0">
                <a:cs typeface="Arial" panose="020B0604020202020204" pitchFamily="34" charset="0"/>
              </a:rPr>
              <a:t> Wednesday</a:t>
            </a:r>
            <a:r>
              <a:rPr lang="en-CA" dirty="0"/>
              <a:t> from</a:t>
            </a:r>
            <a:r>
              <a:rPr lang="en-CA" dirty="0">
                <a:effectLst/>
              </a:rPr>
              <a:t> 6:30 to 7:30 pm </a:t>
            </a:r>
            <a:endParaRPr lang="en-CA" dirty="0">
              <a:cs typeface="Arial" panose="020B0604020202020204" pitchFamily="34" charset="0"/>
            </a:endParaRPr>
          </a:p>
          <a:p>
            <a:r>
              <a:rPr lang="en-CA" dirty="0">
                <a:cs typeface="Arial" panose="020B0604020202020204" pitchFamily="34" charset="0"/>
              </a:rPr>
              <a:t>.  16 Practice sessions Tuesdays from 7:15  to 8:15 pm at University School (3035 Utah Dr NW)</a:t>
            </a:r>
          </a:p>
          <a:p>
            <a:r>
              <a:rPr lang="en-CA" dirty="0">
                <a:effectLst/>
              </a:rPr>
              <a:t>• 14 CMSA Matches – Any day of the week</a:t>
            </a:r>
            <a:r>
              <a:rPr lang="en-CA" dirty="0"/>
              <a:t> Formats - 7v7 (50 mins match)</a:t>
            </a:r>
            <a:endParaRPr lang="en-CA" dirty="0">
              <a:effectLst/>
            </a:endParaRPr>
          </a:p>
          <a:p>
            <a:pPr>
              <a:lnSpc>
                <a:spcPct val="90000"/>
              </a:lnSpc>
              <a:spcAft>
                <a:spcPts val="600"/>
              </a:spcAft>
            </a:pPr>
            <a:r>
              <a:rPr lang="en-CA" dirty="0">
                <a:effectLst/>
              </a:rPr>
              <a:t>• </a:t>
            </a:r>
            <a:r>
              <a:rPr lang="en-CA" sz="1800" dirty="0"/>
              <a:t>Players new to the team or moving up to U10 will be required to purchase a CCFC Kit ($135), while existing players will pay $50. The kit includes a backpack, two jerseys (home and away), shorts, socks, a hoodie, and a training T-shirt (red or white). The set is mandatory – all players must wear the proper gear, with no exceptions. Players will keep the entire kit. </a:t>
            </a:r>
          </a:p>
          <a:p>
            <a:r>
              <a:rPr lang="en-CA" i="1" dirty="0">
                <a:solidFill>
                  <a:srgbClr val="000000"/>
                </a:solidFill>
                <a:cs typeface="Arial" panose="020B0604020202020204" pitchFamily="34" charset="0"/>
              </a:rPr>
              <a:t>   Cost $1050</a:t>
            </a:r>
          </a:p>
          <a:p>
            <a:r>
              <a:rPr lang="en-CA" i="1" dirty="0">
                <a:solidFill>
                  <a:srgbClr val="000000"/>
                </a:solidFill>
                <a:cs typeface="Arial" panose="020B0604020202020204" pitchFamily="34" charset="0"/>
              </a:rPr>
              <a:t>* Christmas Break is Dec 22</a:t>
            </a:r>
            <a:r>
              <a:rPr lang="en-CA" dirty="0"/>
              <a:t>  – Jan 05</a:t>
            </a:r>
            <a:endParaRPr lang="en-US" i="1" dirty="0">
              <a:solidFill>
                <a:srgbClr val="000000"/>
              </a:solidFill>
              <a:cs typeface="Arial" panose="020B0604020202020204" pitchFamily="34" charset="0"/>
            </a:endParaRPr>
          </a:p>
        </p:txBody>
      </p:sp>
      <p:sp>
        <p:nvSpPr>
          <p:cNvPr id="5" name="TextBox 4">
            <a:extLst>
              <a:ext uri="{FF2B5EF4-FFF2-40B4-BE49-F238E27FC236}">
                <a16:creationId xmlns:a16="http://schemas.microsoft.com/office/drawing/2014/main" id="{DC469DF6-5632-CFE8-FE28-CA6C1CAB69DB}"/>
              </a:ext>
            </a:extLst>
          </p:cNvPr>
          <p:cNvSpPr txBox="1"/>
          <p:nvPr/>
        </p:nvSpPr>
        <p:spPr>
          <a:xfrm>
            <a:off x="237033" y="5304630"/>
            <a:ext cx="11416311" cy="984885"/>
          </a:xfrm>
          <a:prstGeom prst="rect">
            <a:avLst/>
          </a:prstGeom>
          <a:noFill/>
        </p:spPr>
        <p:txBody>
          <a:bodyPr wrap="square">
            <a:spAutoFit/>
          </a:bodyPr>
          <a:lstStyle/>
          <a:p>
            <a:pPr algn="ctr"/>
            <a:r>
              <a:rPr lang="en-CA" sz="2500" b="1" dirty="0">
                <a:solidFill>
                  <a:schemeClr val="accent1">
                    <a:lumMod val="75000"/>
                  </a:schemeClr>
                </a:solidFill>
                <a:hlinkClick r:id="rId3"/>
              </a:rPr>
              <a:t>Registration is now open</a:t>
            </a:r>
            <a:endParaRPr lang="en-CA" sz="2500" b="1" dirty="0">
              <a:solidFill>
                <a:schemeClr val="accent1">
                  <a:lumMod val="75000"/>
                </a:schemeClr>
              </a:solidFill>
            </a:endParaRPr>
          </a:p>
          <a:p>
            <a:endParaRPr lang="en-CA" sz="1800" dirty="0"/>
          </a:p>
          <a:p>
            <a:r>
              <a:rPr lang="en-CA" sz="1500" dirty="0"/>
              <a:t>*You will need to create a family profile on Demosphere, add each player individually and choose the program(s) that you would like to register.</a:t>
            </a:r>
            <a:endParaRPr lang="en-US" sz="1500" dirty="0"/>
          </a:p>
        </p:txBody>
      </p:sp>
    </p:spTree>
    <p:extLst>
      <p:ext uri="{BB962C8B-B14F-4D97-AF65-F5344CB8AC3E}">
        <p14:creationId xmlns:p14="http://schemas.microsoft.com/office/powerpoint/2010/main" val="2013624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19BD4A9D-43D4-47EE-840C-BE3FAC558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4491" y="445233"/>
            <a:ext cx="2134800" cy="2134800"/>
          </a:xfrm>
          <a:prstGeom prst="rect">
            <a:avLst/>
          </a:prstGeom>
        </p:spPr>
      </p:pic>
      <p:sp>
        <p:nvSpPr>
          <p:cNvPr id="2" name="Rectangle 1">
            <a:extLst>
              <a:ext uri="{FF2B5EF4-FFF2-40B4-BE49-F238E27FC236}">
                <a16:creationId xmlns:a16="http://schemas.microsoft.com/office/drawing/2014/main" id="{F8F3817A-2D90-4663-A546-3D00604E7B92}"/>
              </a:ext>
            </a:extLst>
          </p:cNvPr>
          <p:cNvSpPr/>
          <p:nvPr/>
        </p:nvSpPr>
        <p:spPr>
          <a:xfrm>
            <a:off x="2836960" y="568485"/>
            <a:ext cx="6096000" cy="830997"/>
          </a:xfrm>
          <a:prstGeom prst="rect">
            <a:avLst/>
          </a:prstGeom>
        </p:spPr>
        <p:txBody>
          <a:bodyPr>
            <a:spAutoFit/>
          </a:bodyPr>
          <a:lstStyle/>
          <a:p>
            <a:pPr algn="ctr"/>
            <a:br>
              <a:rPr lang="en-CA" sz="2400" b="1" dirty="0"/>
            </a:br>
            <a:endParaRPr lang="en-CA" sz="2400" b="1" dirty="0"/>
          </a:p>
        </p:txBody>
      </p:sp>
      <p:sp>
        <p:nvSpPr>
          <p:cNvPr id="5" name="Rectangle 4">
            <a:extLst>
              <a:ext uri="{FF2B5EF4-FFF2-40B4-BE49-F238E27FC236}">
                <a16:creationId xmlns:a16="http://schemas.microsoft.com/office/drawing/2014/main" id="{34D9A6D3-CF26-4955-93F9-3D001749CAF3}"/>
              </a:ext>
            </a:extLst>
          </p:cNvPr>
          <p:cNvSpPr/>
          <p:nvPr/>
        </p:nvSpPr>
        <p:spPr>
          <a:xfrm>
            <a:off x="0" y="1504016"/>
            <a:ext cx="8875810" cy="323165"/>
          </a:xfrm>
          <a:prstGeom prst="rect">
            <a:avLst/>
          </a:prstGeom>
        </p:spPr>
        <p:txBody>
          <a:bodyPr wrap="square">
            <a:spAutoFit/>
          </a:bodyPr>
          <a:lstStyle/>
          <a:p>
            <a:r>
              <a:rPr lang="en-CA" sz="1500" dirty="0">
                <a:latin typeface="Helvetica" pitchFamily="2" charset="0"/>
              </a:rPr>
              <a:t>                        </a:t>
            </a:r>
            <a:endParaRPr lang="en-US" sz="1500" b="1" i="1" dirty="0">
              <a:solidFill>
                <a:srgbClr val="000000"/>
              </a:solidFill>
              <a:cs typeface="Arial" panose="020B0604020202020204" pitchFamily="34" charset="0"/>
            </a:endParaRPr>
          </a:p>
        </p:txBody>
      </p:sp>
      <p:sp>
        <p:nvSpPr>
          <p:cNvPr id="6" name="Rectangle 5">
            <a:extLst>
              <a:ext uri="{FF2B5EF4-FFF2-40B4-BE49-F238E27FC236}">
                <a16:creationId xmlns:a16="http://schemas.microsoft.com/office/drawing/2014/main" id="{56C96D71-1752-4B38-9931-3C01132C8BE1}"/>
              </a:ext>
            </a:extLst>
          </p:cNvPr>
          <p:cNvSpPr/>
          <p:nvPr/>
        </p:nvSpPr>
        <p:spPr>
          <a:xfrm>
            <a:off x="7696024" y="3437749"/>
            <a:ext cx="3894666" cy="1985159"/>
          </a:xfrm>
          <a:prstGeom prst="rect">
            <a:avLst/>
          </a:prstGeom>
        </p:spPr>
        <p:txBody>
          <a:bodyPr wrap="square">
            <a:spAutoFit/>
          </a:bodyPr>
          <a:lstStyle/>
          <a:p>
            <a:pPr marL="1657350" lvl="3" indent="-285750" algn="r">
              <a:buFont typeface="Wingdings" panose="05000000000000000000" pitchFamily="2" charset="2"/>
              <a:buChar char="ü"/>
            </a:pPr>
            <a:r>
              <a:rPr lang="en-CA" sz="1500" i="1" dirty="0">
                <a:cs typeface="Arial" panose="020B0604020202020204" pitchFamily="34" charset="0"/>
              </a:rPr>
              <a:t>Soccer Technique</a:t>
            </a:r>
            <a:endParaRPr lang="en-US" sz="1500" i="1" dirty="0">
              <a:solidFill>
                <a:srgbClr val="000000"/>
              </a:solidFill>
              <a:cs typeface="Arial" panose="020B0604020202020204" pitchFamily="34" charset="0"/>
            </a:endParaRPr>
          </a:p>
          <a:p>
            <a:pPr marL="1657350" lvl="3" indent="-285750" algn="r">
              <a:buFont typeface="Wingdings" panose="05000000000000000000" pitchFamily="2" charset="2"/>
              <a:buChar char="ü"/>
            </a:pPr>
            <a:r>
              <a:rPr lang="en-CA" sz="1500" i="1" dirty="0">
                <a:cs typeface="Arial" panose="020B0604020202020204" pitchFamily="34" charset="0"/>
              </a:rPr>
              <a:t>Soccer game IQ</a:t>
            </a:r>
          </a:p>
          <a:p>
            <a:pPr marL="1657350" lvl="3" indent="-285750" algn="r">
              <a:buFont typeface="Wingdings" panose="05000000000000000000" pitchFamily="2" charset="2"/>
              <a:buChar char="ü"/>
            </a:pPr>
            <a:r>
              <a:rPr lang="en-CA" sz="1500" i="1" dirty="0">
                <a:cs typeface="Arial" panose="020B0604020202020204" pitchFamily="34" charset="0"/>
              </a:rPr>
              <a:t>Small-sided game</a:t>
            </a:r>
          </a:p>
          <a:p>
            <a:pPr marL="1657350" lvl="3" indent="-285750" algn="r">
              <a:buFont typeface="Wingdings" panose="05000000000000000000" pitchFamily="2" charset="2"/>
              <a:buChar char="ü"/>
            </a:pPr>
            <a:r>
              <a:rPr lang="en-US" sz="1500" i="1" dirty="0">
                <a:solidFill>
                  <a:srgbClr val="000000"/>
                </a:solidFill>
                <a:cs typeface="Arial" panose="020B0604020202020204" pitchFamily="34" charset="0"/>
              </a:rPr>
              <a:t>Decision making</a:t>
            </a:r>
          </a:p>
          <a:p>
            <a:pPr marL="1657350" lvl="3" indent="-285750" algn="r">
              <a:buFont typeface="Wingdings" panose="05000000000000000000" pitchFamily="2" charset="2"/>
              <a:buChar char="ü"/>
            </a:pPr>
            <a:r>
              <a:rPr lang="en-US" sz="1500" i="1" dirty="0">
                <a:solidFill>
                  <a:srgbClr val="000000"/>
                </a:solidFill>
                <a:cs typeface="Arial" panose="020B0604020202020204" pitchFamily="34" charset="0"/>
              </a:rPr>
              <a:t>Trial and Error</a:t>
            </a:r>
          </a:p>
          <a:p>
            <a:pPr marL="1657350" lvl="3" indent="-285750" algn="r">
              <a:buFont typeface="Wingdings" panose="05000000000000000000" pitchFamily="2" charset="2"/>
              <a:buChar char="ü"/>
            </a:pPr>
            <a:r>
              <a:rPr lang="en-US" sz="1500" i="1" dirty="0">
                <a:solidFill>
                  <a:srgbClr val="000000"/>
                </a:solidFill>
                <a:cs typeface="Arial" panose="020B0604020202020204" pitchFamily="34" charset="0"/>
              </a:rPr>
              <a:t>Transitions Defend/Attack</a:t>
            </a:r>
          </a:p>
          <a:p>
            <a:pPr marL="1657350" lvl="3" indent="-285750" algn="r">
              <a:buFont typeface="Wingdings" panose="05000000000000000000" pitchFamily="2" charset="2"/>
              <a:buChar char="ü"/>
            </a:pPr>
            <a:r>
              <a:rPr lang="en-US" sz="1500" i="1" dirty="0">
                <a:solidFill>
                  <a:srgbClr val="000000"/>
                </a:solidFill>
                <a:cs typeface="Arial" panose="020B0604020202020204" pitchFamily="34" charset="0"/>
              </a:rPr>
              <a:t>Tactical game</a:t>
            </a:r>
            <a:r>
              <a:rPr lang="en-CA" sz="1500" i="1" dirty="0">
                <a:solidFill>
                  <a:srgbClr val="000000"/>
                </a:solidFill>
                <a:cs typeface="Arial" panose="020B0604020202020204" pitchFamily="34" charset="0"/>
              </a:rPr>
              <a:t> </a:t>
            </a:r>
            <a:endParaRPr lang="en-US" sz="1500" i="1" dirty="0">
              <a:solidFill>
                <a:srgbClr val="000000"/>
              </a:solidFill>
              <a:cs typeface="Arial" panose="020B0604020202020204" pitchFamily="34" charset="0"/>
            </a:endParaRPr>
          </a:p>
          <a:p>
            <a:pPr lvl="3"/>
            <a:endParaRPr lang="en-US" i="1" dirty="0">
              <a:solidFill>
                <a:srgbClr val="000000"/>
              </a:solidFill>
              <a:cs typeface="Calibri" panose="020F0502020204030204" pitchFamily="34" charset="0"/>
            </a:endParaRPr>
          </a:p>
        </p:txBody>
      </p:sp>
      <p:sp>
        <p:nvSpPr>
          <p:cNvPr id="14" name="TextBox 13">
            <a:extLst>
              <a:ext uri="{FF2B5EF4-FFF2-40B4-BE49-F238E27FC236}">
                <a16:creationId xmlns:a16="http://schemas.microsoft.com/office/drawing/2014/main" id="{C1A41D21-2909-F845-AEB7-9F27ADD87F89}"/>
              </a:ext>
            </a:extLst>
          </p:cNvPr>
          <p:cNvSpPr txBox="1"/>
          <p:nvPr/>
        </p:nvSpPr>
        <p:spPr>
          <a:xfrm>
            <a:off x="4284151" y="466864"/>
            <a:ext cx="3263050" cy="984885"/>
          </a:xfrm>
          <a:prstGeom prst="rect">
            <a:avLst/>
          </a:prstGeom>
          <a:noFill/>
        </p:spPr>
        <p:txBody>
          <a:bodyPr wrap="square">
            <a:spAutoFit/>
          </a:bodyPr>
          <a:lstStyle/>
          <a:p>
            <a:pPr algn="ctr"/>
            <a:r>
              <a:rPr lang="en-CA" sz="2200" b="1" dirty="0">
                <a:cs typeface="Arial" panose="020B0604020202020204" pitchFamily="34" charset="0"/>
              </a:rPr>
              <a:t>CMSA Developmental</a:t>
            </a:r>
          </a:p>
          <a:p>
            <a:pPr algn="ctr"/>
            <a:r>
              <a:rPr lang="en-CA" dirty="0">
                <a:cs typeface="Arial" panose="020B0604020202020204" pitchFamily="34" charset="0"/>
              </a:rPr>
              <a:t>U13 (2013)       </a:t>
            </a:r>
          </a:p>
          <a:p>
            <a:endParaRPr lang="en-US" dirty="0"/>
          </a:p>
        </p:txBody>
      </p:sp>
      <p:sp>
        <p:nvSpPr>
          <p:cNvPr id="7" name="TextBox 6">
            <a:extLst>
              <a:ext uri="{FF2B5EF4-FFF2-40B4-BE49-F238E27FC236}">
                <a16:creationId xmlns:a16="http://schemas.microsoft.com/office/drawing/2014/main" id="{2805306B-3C6C-B02B-EFAC-CA0849CEFD08}"/>
              </a:ext>
            </a:extLst>
          </p:cNvPr>
          <p:cNvSpPr txBox="1"/>
          <p:nvPr/>
        </p:nvSpPr>
        <p:spPr>
          <a:xfrm>
            <a:off x="182731" y="5353984"/>
            <a:ext cx="11416311" cy="984885"/>
          </a:xfrm>
          <a:prstGeom prst="rect">
            <a:avLst/>
          </a:prstGeom>
          <a:noFill/>
        </p:spPr>
        <p:txBody>
          <a:bodyPr wrap="square">
            <a:spAutoFit/>
          </a:bodyPr>
          <a:lstStyle/>
          <a:p>
            <a:pPr algn="ctr"/>
            <a:r>
              <a:rPr lang="en-CA" sz="2500" b="1" dirty="0">
                <a:solidFill>
                  <a:schemeClr val="accent1">
                    <a:lumMod val="75000"/>
                  </a:schemeClr>
                </a:solidFill>
                <a:hlinkClick r:id="rId3"/>
              </a:rPr>
              <a:t>Registration is now open</a:t>
            </a:r>
            <a:endParaRPr lang="en-CA" sz="2500" b="1" dirty="0">
              <a:solidFill>
                <a:schemeClr val="accent1">
                  <a:lumMod val="75000"/>
                </a:schemeClr>
              </a:solidFill>
            </a:endParaRPr>
          </a:p>
          <a:p>
            <a:endParaRPr lang="en-CA" sz="1800" dirty="0"/>
          </a:p>
          <a:p>
            <a:r>
              <a:rPr lang="en-CA" sz="1500" dirty="0"/>
              <a:t>*You will need to create a family profile on Demosphere, add each player individually and choose the program(s) that you would like to register.</a:t>
            </a:r>
            <a:endParaRPr lang="en-US" sz="1500" dirty="0"/>
          </a:p>
        </p:txBody>
      </p:sp>
      <p:sp>
        <p:nvSpPr>
          <p:cNvPr id="9" name="TextBox 8">
            <a:extLst>
              <a:ext uri="{FF2B5EF4-FFF2-40B4-BE49-F238E27FC236}">
                <a16:creationId xmlns:a16="http://schemas.microsoft.com/office/drawing/2014/main" id="{4390BC9C-F671-7593-8058-E32F93EBF611}"/>
              </a:ext>
            </a:extLst>
          </p:cNvPr>
          <p:cNvSpPr txBox="1"/>
          <p:nvPr/>
        </p:nvSpPr>
        <p:spPr>
          <a:xfrm>
            <a:off x="-12352" y="1507183"/>
            <a:ext cx="9591068" cy="3382464"/>
          </a:xfrm>
          <a:prstGeom prst="rect">
            <a:avLst/>
          </a:prstGeom>
          <a:noFill/>
        </p:spPr>
        <p:txBody>
          <a:bodyPr wrap="square">
            <a:spAutoFit/>
          </a:bodyPr>
          <a:lstStyle/>
          <a:p>
            <a:r>
              <a:rPr lang="en-CA" dirty="0"/>
              <a:t>Season Oct 014 to Mar 02</a:t>
            </a:r>
            <a:endParaRPr lang="en-CA" dirty="0">
              <a:effectLst/>
            </a:endParaRPr>
          </a:p>
          <a:p>
            <a:endParaRPr lang="en-CA" dirty="0">
              <a:effectLst/>
            </a:endParaRPr>
          </a:p>
          <a:p>
            <a:r>
              <a:rPr lang="en-CA" dirty="0">
                <a:effectLst/>
              </a:rPr>
              <a:t>• 14 Tech</a:t>
            </a:r>
            <a:r>
              <a:rPr lang="en-CA" dirty="0"/>
              <a:t> training</a:t>
            </a:r>
            <a:r>
              <a:rPr lang="en-CA" dirty="0">
                <a:effectLst/>
              </a:rPr>
              <a:t> sessions</a:t>
            </a:r>
            <a:r>
              <a:rPr lang="en-CA" dirty="0">
                <a:cs typeface="Arial" panose="020B0604020202020204" pitchFamily="34" charset="0"/>
              </a:rPr>
              <a:t> on </a:t>
            </a:r>
            <a:r>
              <a:rPr lang="en-CA" b="1" dirty="0">
                <a:cs typeface="Arial" panose="020B0604020202020204" pitchFamily="34" charset="0"/>
              </a:rPr>
              <a:t>TURF</a:t>
            </a:r>
            <a:r>
              <a:rPr lang="en-CA" dirty="0">
                <a:cs typeface="Arial" panose="020B0604020202020204" pitchFamily="34" charset="0"/>
              </a:rPr>
              <a:t> Wednesday</a:t>
            </a:r>
            <a:r>
              <a:rPr lang="en-CA" dirty="0"/>
              <a:t> from</a:t>
            </a:r>
            <a:r>
              <a:rPr lang="en-CA" dirty="0">
                <a:effectLst/>
              </a:rPr>
              <a:t> 6:30 to 7:30 pm </a:t>
            </a:r>
            <a:endParaRPr lang="en-CA" dirty="0">
              <a:cs typeface="Arial" panose="020B0604020202020204" pitchFamily="34" charset="0"/>
            </a:endParaRPr>
          </a:p>
          <a:p>
            <a:r>
              <a:rPr lang="en-CA" dirty="0">
                <a:cs typeface="Arial" panose="020B0604020202020204" pitchFamily="34" charset="0"/>
              </a:rPr>
              <a:t>.  16 Practice sessions Tuesdays from 8:15  to 9:15 pm at University School (3035 Utah Dr NW)</a:t>
            </a:r>
          </a:p>
          <a:p>
            <a:r>
              <a:rPr lang="en-CA" dirty="0">
                <a:effectLst/>
              </a:rPr>
              <a:t>• 14 CMSA Matches – Any day of the week</a:t>
            </a:r>
            <a:r>
              <a:rPr lang="en-CA" dirty="0"/>
              <a:t> Formats - 7v7 (50 mins match)</a:t>
            </a:r>
          </a:p>
          <a:p>
            <a:r>
              <a:rPr lang="en-CA" b="1" dirty="0">
                <a:effectLst/>
              </a:rPr>
              <a:t> .  </a:t>
            </a:r>
            <a:r>
              <a:rPr lang="en-CA" dirty="0">
                <a:effectLst/>
              </a:rPr>
              <a:t>8 Fitness sessions – Monday from 6:15 to 7:30 pm</a:t>
            </a:r>
          </a:p>
          <a:p>
            <a:pPr>
              <a:lnSpc>
                <a:spcPct val="90000"/>
              </a:lnSpc>
              <a:spcAft>
                <a:spcPts val="600"/>
              </a:spcAft>
            </a:pPr>
            <a:r>
              <a:rPr lang="en-CA" b="1" dirty="0">
                <a:effectLst/>
              </a:rPr>
              <a:t>• </a:t>
            </a:r>
            <a:r>
              <a:rPr lang="en-CA" sz="1800" dirty="0"/>
              <a:t>Players new to the team or moving up to U10 will be required to purchase a CCFC Kit ($135), while existing players will pay $50. The kit includes a backpack, two jerseys (home and away), shorts, socks, a hoodie, and a training T-shirt (available in red or white). The set is mandatory – all players must wear the proper gear, with no exceptions. Players will keep the entire kit. </a:t>
            </a:r>
          </a:p>
          <a:p>
            <a:r>
              <a:rPr lang="en-CA" i="1" dirty="0">
                <a:solidFill>
                  <a:srgbClr val="000000"/>
                </a:solidFill>
                <a:cs typeface="Arial" panose="020B0604020202020204" pitchFamily="34" charset="0"/>
              </a:rPr>
              <a:t>   Cost $1125</a:t>
            </a:r>
          </a:p>
          <a:p>
            <a:r>
              <a:rPr lang="en-CA" i="1" dirty="0">
                <a:solidFill>
                  <a:srgbClr val="000000"/>
                </a:solidFill>
                <a:cs typeface="Arial" panose="020B0604020202020204" pitchFamily="34" charset="0"/>
              </a:rPr>
              <a:t>* Christmas Break is Dec 22</a:t>
            </a:r>
            <a:r>
              <a:rPr lang="en-CA" dirty="0"/>
              <a:t>  – Jan 05</a:t>
            </a:r>
            <a:endParaRPr lang="en-US" i="1" dirty="0">
              <a:solidFill>
                <a:srgbClr val="000000"/>
              </a:solidFill>
              <a:cs typeface="Arial" panose="020B0604020202020204" pitchFamily="34" charset="0"/>
            </a:endParaRPr>
          </a:p>
        </p:txBody>
      </p:sp>
    </p:spTree>
    <p:extLst>
      <p:ext uri="{BB962C8B-B14F-4D97-AF65-F5344CB8AC3E}">
        <p14:creationId xmlns:p14="http://schemas.microsoft.com/office/powerpoint/2010/main" val="1573647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up of a flyer&#10;&#10;Description automatically generated">
            <a:extLst>
              <a:ext uri="{FF2B5EF4-FFF2-40B4-BE49-F238E27FC236}">
                <a16:creationId xmlns:a16="http://schemas.microsoft.com/office/drawing/2014/main" id="{8C421EE0-3984-7ED7-00B8-7711926F2F89}"/>
              </a:ext>
            </a:extLst>
          </p:cNvPr>
          <p:cNvPicPr>
            <a:picLocks noChangeAspect="1"/>
          </p:cNvPicPr>
          <p:nvPr/>
        </p:nvPicPr>
        <p:blipFill>
          <a:blip r:embed="rId2"/>
          <a:stretch>
            <a:fillRect/>
          </a:stretch>
        </p:blipFill>
        <p:spPr>
          <a:xfrm>
            <a:off x="0" y="36513"/>
            <a:ext cx="5484031" cy="6858000"/>
          </a:xfrm>
          <a:prstGeom prst="rect">
            <a:avLst/>
          </a:prstGeom>
        </p:spPr>
      </p:pic>
      <p:pic>
        <p:nvPicPr>
          <p:cNvPr id="3" name="Picture 2" descr="A table with text and numbers&#10;&#10;Description automatically generated">
            <a:extLst>
              <a:ext uri="{FF2B5EF4-FFF2-40B4-BE49-F238E27FC236}">
                <a16:creationId xmlns:a16="http://schemas.microsoft.com/office/drawing/2014/main" id="{89DA5656-3BFF-DFD0-2D80-54A08C4040D6}"/>
              </a:ext>
            </a:extLst>
          </p:cNvPr>
          <p:cNvPicPr>
            <a:picLocks noChangeAspect="1"/>
          </p:cNvPicPr>
          <p:nvPr/>
        </p:nvPicPr>
        <p:blipFill>
          <a:blip r:embed="rId3"/>
          <a:stretch>
            <a:fillRect/>
          </a:stretch>
        </p:blipFill>
        <p:spPr>
          <a:xfrm>
            <a:off x="5448300" y="611086"/>
            <a:ext cx="6743700" cy="5295900"/>
          </a:xfrm>
          <a:prstGeom prst="rect">
            <a:avLst/>
          </a:prstGeom>
        </p:spPr>
      </p:pic>
    </p:spTree>
    <p:extLst>
      <p:ext uri="{BB962C8B-B14F-4D97-AF65-F5344CB8AC3E}">
        <p14:creationId xmlns:p14="http://schemas.microsoft.com/office/powerpoint/2010/main" val="2664427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19BD4A9D-43D4-47EE-840C-BE3FAC558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4491" y="445233"/>
            <a:ext cx="2134800" cy="2134800"/>
          </a:xfrm>
          <a:prstGeom prst="rect">
            <a:avLst/>
          </a:prstGeom>
        </p:spPr>
      </p:pic>
      <p:sp>
        <p:nvSpPr>
          <p:cNvPr id="2" name="Rectangle 1">
            <a:extLst>
              <a:ext uri="{FF2B5EF4-FFF2-40B4-BE49-F238E27FC236}">
                <a16:creationId xmlns:a16="http://schemas.microsoft.com/office/drawing/2014/main" id="{F8F3817A-2D90-4663-A546-3D00604E7B92}"/>
              </a:ext>
            </a:extLst>
          </p:cNvPr>
          <p:cNvSpPr/>
          <p:nvPr/>
        </p:nvSpPr>
        <p:spPr>
          <a:xfrm>
            <a:off x="2836960" y="568485"/>
            <a:ext cx="6096000" cy="830997"/>
          </a:xfrm>
          <a:prstGeom prst="rect">
            <a:avLst/>
          </a:prstGeom>
        </p:spPr>
        <p:txBody>
          <a:bodyPr>
            <a:spAutoFit/>
          </a:bodyPr>
          <a:lstStyle/>
          <a:p>
            <a:pPr algn="ctr"/>
            <a:br>
              <a:rPr lang="en-CA" sz="2400" b="1" dirty="0"/>
            </a:br>
            <a:endParaRPr lang="en-CA" sz="2400" b="1" dirty="0"/>
          </a:p>
        </p:txBody>
      </p:sp>
      <p:sp>
        <p:nvSpPr>
          <p:cNvPr id="5" name="Rectangle 4">
            <a:extLst>
              <a:ext uri="{FF2B5EF4-FFF2-40B4-BE49-F238E27FC236}">
                <a16:creationId xmlns:a16="http://schemas.microsoft.com/office/drawing/2014/main" id="{34D9A6D3-CF26-4955-93F9-3D001749CAF3}"/>
              </a:ext>
            </a:extLst>
          </p:cNvPr>
          <p:cNvSpPr/>
          <p:nvPr/>
        </p:nvSpPr>
        <p:spPr>
          <a:xfrm>
            <a:off x="0" y="1504016"/>
            <a:ext cx="8875810" cy="323165"/>
          </a:xfrm>
          <a:prstGeom prst="rect">
            <a:avLst/>
          </a:prstGeom>
        </p:spPr>
        <p:txBody>
          <a:bodyPr wrap="square">
            <a:spAutoFit/>
          </a:bodyPr>
          <a:lstStyle/>
          <a:p>
            <a:r>
              <a:rPr lang="en-CA" sz="1500" dirty="0">
                <a:latin typeface="Helvetica" pitchFamily="2" charset="0"/>
              </a:rPr>
              <a:t>                        </a:t>
            </a:r>
            <a:endParaRPr lang="en-US" sz="1500" b="1" i="1" dirty="0">
              <a:solidFill>
                <a:srgbClr val="000000"/>
              </a:solidFill>
              <a:cs typeface="Arial" panose="020B0604020202020204" pitchFamily="34" charset="0"/>
            </a:endParaRPr>
          </a:p>
        </p:txBody>
      </p:sp>
      <p:sp>
        <p:nvSpPr>
          <p:cNvPr id="6" name="Rectangle 5">
            <a:extLst>
              <a:ext uri="{FF2B5EF4-FFF2-40B4-BE49-F238E27FC236}">
                <a16:creationId xmlns:a16="http://schemas.microsoft.com/office/drawing/2014/main" id="{56C96D71-1752-4B38-9931-3C01132C8BE1}"/>
              </a:ext>
            </a:extLst>
          </p:cNvPr>
          <p:cNvSpPr/>
          <p:nvPr/>
        </p:nvSpPr>
        <p:spPr>
          <a:xfrm>
            <a:off x="7696024" y="3437749"/>
            <a:ext cx="3894666" cy="1985159"/>
          </a:xfrm>
          <a:prstGeom prst="rect">
            <a:avLst/>
          </a:prstGeom>
        </p:spPr>
        <p:txBody>
          <a:bodyPr wrap="square">
            <a:spAutoFit/>
          </a:bodyPr>
          <a:lstStyle/>
          <a:p>
            <a:pPr marL="1657350" lvl="3" indent="-285750" algn="r">
              <a:buFont typeface="Wingdings" panose="05000000000000000000" pitchFamily="2" charset="2"/>
              <a:buChar char="ü"/>
            </a:pPr>
            <a:r>
              <a:rPr lang="en-CA" sz="1500" i="1" dirty="0">
                <a:cs typeface="Arial" panose="020B0604020202020204" pitchFamily="34" charset="0"/>
              </a:rPr>
              <a:t>Soccer Technique</a:t>
            </a:r>
            <a:endParaRPr lang="en-US" sz="1500" i="1" dirty="0">
              <a:solidFill>
                <a:srgbClr val="000000"/>
              </a:solidFill>
              <a:cs typeface="Arial" panose="020B0604020202020204" pitchFamily="34" charset="0"/>
            </a:endParaRPr>
          </a:p>
          <a:p>
            <a:pPr marL="1657350" lvl="3" indent="-285750" algn="r">
              <a:buFont typeface="Wingdings" panose="05000000000000000000" pitchFamily="2" charset="2"/>
              <a:buChar char="ü"/>
            </a:pPr>
            <a:r>
              <a:rPr lang="en-CA" sz="1500" i="1" dirty="0">
                <a:cs typeface="Arial" panose="020B0604020202020204" pitchFamily="34" charset="0"/>
              </a:rPr>
              <a:t>Soccer game IQ</a:t>
            </a:r>
          </a:p>
          <a:p>
            <a:pPr marL="1657350" lvl="3" indent="-285750" algn="r">
              <a:buFont typeface="Wingdings" panose="05000000000000000000" pitchFamily="2" charset="2"/>
              <a:buChar char="ü"/>
            </a:pPr>
            <a:r>
              <a:rPr lang="en-CA" sz="1500" i="1" dirty="0">
                <a:cs typeface="Arial" panose="020B0604020202020204" pitchFamily="34" charset="0"/>
              </a:rPr>
              <a:t>Small-sided game</a:t>
            </a:r>
          </a:p>
          <a:p>
            <a:pPr marL="1657350" lvl="3" indent="-285750" algn="r">
              <a:buFont typeface="Wingdings" panose="05000000000000000000" pitchFamily="2" charset="2"/>
              <a:buChar char="ü"/>
            </a:pPr>
            <a:r>
              <a:rPr lang="en-US" sz="1500" i="1" dirty="0">
                <a:solidFill>
                  <a:srgbClr val="000000"/>
                </a:solidFill>
                <a:cs typeface="Arial" panose="020B0604020202020204" pitchFamily="34" charset="0"/>
              </a:rPr>
              <a:t>Decision making</a:t>
            </a:r>
          </a:p>
          <a:p>
            <a:pPr marL="1657350" lvl="3" indent="-285750" algn="r">
              <a:buFont typeface="Wingdings" panose="05000000000000000000" pitchFamily="2" charset="2"/>
              <a:buChar char="ü"/>
            </a:pPr>
            <a:r>
              <a:rPr lang="en-US" sz="1500" i="1" dirty="0">
                <a:solidFill>
                  <a:srgbClr val="000000"/>
                </a:solidFill>
                <a:cs typeface="Arial" panose="020B0604020202020204" pitchFamily="34" charset="0"/>
              </a:rPr>
              <a:t>Trial and Error</a:t>
            </a:r>
          </a:p>
          <a:p>
            <a:pPr marL="1657350" lvl="3" indent="-285750" algn="r">
              <a:buFont typeface="Wingdings" panose="05000000000000000000" pitchFamily="2" charset="2"/>
              <a:buChar char="ü"/>
            </a:pPr>
            <a:r>
              <a:rPr lang="en-US" sz="1500" i="1" dirty="0">
                <a:solidFill>
                  <a:srgbClr val="000000"/>
                </a:solidFill>
                <a:cs typeface="Arial" panose="020B0604020202020204" pitchFamily="34" charset="0"/>
              </a:rPr>
              <a:t>Transitions Defend/Attack</a:t>
            </a:r>
          </a:p>
          <a:p>
            <a:pPr marL="1657350" lvl="3" indent="-285750" algn="r">
              <a:buFont typeface="Wingdings" panose="05000000000000000000" pitchFamily="2" charset="2"/>
              <a:buChar char="ü"/>
            </a:pPr>
            <a:r>
              <a:rPr lang="en-US" sz="1500" i="1" dirty="0">
                <a:solidFill>
                  <a:srgbClr val="000000"/>
                </a:solidFill>
                <a:cs typeface="Arial" panose="020B0604020202020204" pitchFamily="34" charset="0"/>
              </a:rPr>
              <a:t>Tactical game</a:t>
            </a:r>
            <a:r>
              <a:rPr lang="en-CA" sz="1500" i="1" dirty="0">
                <a:solidFill>
                  <a:srgbClr val="000000"/>
                </a:solidFill>
                <a:cs typeface="Arial" panose="020B0604020202020204" pitchFamily="34" charset="0"/>
              </a:rPr>
              <a:t> </a:t>
            </a:r>
            <a:endParaRPr lang="en-US" sz="1500" i="1" dirty="0">
              <a:solidFill>
                <a:srgbClr val="000000"/>
              </a:solidFill>
              <a:cs typeface="Arial" panose="020B0604020202020204" pitchFamily="34" charset="0"/>
            </a:endParaRPr>
          </a:p>
          <a:p>
            <a:pPr lvl="3"/>
            <a:endParaRPr lang="en-US" i="1" dirty="0">
              <a:solidFill>
                <a:srgbClr val="000000"/>
              </a:solidFill>
              <a:cs typeface="Calibri" panose="020F0502020204030204" pitchFamily="34" charset="0"/>
            </a:endParaRPr>
          </a:p>
        </p:txBody>
      </p:sp>
      <p:sp>
        <p:nvSpPr>
          <p:cNvPr id="14" name="TextBox 13">
            <a:extLst>
              <a:ext uri="{FF2B5EF4-FFF2-40B4-BE49-F238E27FC236}">
                <a16:creationId xmlns:a16="http://schemas.microsoft.com/office/drawing/2014/main" id="{C1A41D21-2909-F845-AEB7-9F27ADD87F89}"/>
              </a:ext>
            </a:extLst>
          </p:cNvPr>
          <p:cNvSpPr txBox="1"/>
          <p:nvPr/>
        </p:nvSpPr>
        <p:spPr>
          <a:xfrm>
            <a:off x="4284151" y="466864"/>
            <a:ext cx="3263050" cy="984885"/>
          </a:xfrm>
          <a:prstGeom prst="rect">
            <a:avLst/>
          </a:prstGeom>
          <a:noFill/>
        </p:spPr>
        <p:txBody>
          <a:bodyPr wrap="square">
            <a:spAutoFit/>
          </a:bodyPr>
          <a:lstStyle/>
          <a:p>
            <a:pPr algn="ctr"/>
            <a:r>
              <a:rPr lang="en-CA" sz="2200" b="1" dirty="0">
                <a:cs typeface="Arial" panose="020B0604020202020204" pitchFamily="34" charset="0"/>
              </a:rPr>
              <a:t>CMSA Developmental</a:t>
            </a:r>
          </a:p>
          <a:p>
            <a:pPr algn="ctr"/>
            <a:r>
              <a:rPr lang="en-CA" dirty="0">
                <a:cs typeface="Arial" panose="020B0604020202020204" pitchFamily="34" charset="0"/>
              </a:rPr>
              <a:t>U14 - U15 (2012-2011)       </a:t>
            </a:r>
          </a:p>
          <a:p>
            <a:endParaRPr lang="en-US" dirty="0"/>
          </a:p>
        </p:txBody>
      </p:sp>
      <p:sp>
        <p:nvSpPr>
          <p:cNvPr id="7" name="TextBox 6">
            <a:extLst>
              <a:ext uri="{FF2B5EF4-FFF2-40B4-BE49-F238E27FC236}">
                <a16:creationId xmlns:a16="http://schemas.microsoft.com/office/drawing/2014/main" id="{2805306B-3C6C-B02B-EFAC-CA0849CEFD08}"/>
              </a:ext>
            </a:extLst>
          </p:cNvPr>
          <p:cNvSpPr txBox="1"/>
          <p:nvPr/>
        </p:nvSpPr>
        <p:spPr>
          <a:xfrm>
            <a:off x="182731" y="5353984"/>
            <a:ext cx="11416311" cy="984885"/>
          </a:xfrm>
          <a:prstGeom prst="rect">
            <a:avLst/>
          </a:prstGeom>
          <a:noFill/>
        </p:spPr>
        <p:txBody>
          <a:bodyPr wrap="square">
            <a:spAutoFit/>
          </a:bodyPr>
          <a:lstStyle/>
          <a:p>
            <a:pPr algn="ctr"/>
            <a:r>
              <a:rPr lang="en-CA" sz="2500" b="1" dirty="0">
                <a:solidFill>
                  <a:schemeClr val="accent1">
                    <a:lumMod val="75000"/>
                  </a:schemeClr>
                </a:solidFill>
                <a:hlinkClick r:id="rId3"/>
              </a:rPr>
              <a:t>Registration is now open</a:t>
            </a:r>
            <a:endParaRPr lang="en-CA" sz="2500" b="1" dirty="0">
              <a:solidFill>
                <a:schemeClr val="accent1">
                  <a:lumMod val="75000"/>
                </a:schemeClr>
              </a:solidFill>
            </a:endParaRPr>
          </a:p>
          <a:p>
            <a:endParaRPr lang="en-CA" sz="1800" dirty="0"/>
          </a:p>
          <a:p>
            <a:r>
              <a:rPr lang="en-CA" sz="1500" dirty="0"/>
              <a:t>*You will need to create a family profile on Demosphere, add each player individually and choose the program(s) that you would like to register.</a:t>
            </a:r>
            <a:endParaRPr lang="en-US" sz="1500" dirty="0"/>
          </a:p>
        </p:txBody>
      </p:sp>
      <p:sp>
        <p:nvSpPr>
          <p:cNvPr id="9" name="TextBox 8">
            <a:extLst>
              <a:ext uri="{FF2B5EF4-FFF2-40B4-BE49-F238E27FC236}">
                <a16:creationId xmlns:a16="http://schemas.microsoft.com/office/drawing/2014/main" id="{4390BC9C-F671-7593-8058-E32F93EBF611}"/>
              </a:ext>
            </a:extLst>
          </p:cNvPr>
          <p:cNvSpPr txBox="1"/>
          <p:nvPr/>
        </p:nvSpPr>
        <p:spPr>
          <a:xfrm>
            <a:off x="182730" y="1507183"/>
            <a:ext cx="9395985" cy="3382464"/>
          </a:xfrm>
          <a:prstGeom prst="rect">
            <a:avLst/>
          </a:prstGeom>
          <a:noFill/>
        </p:spPr>
        <p:txBody>
          <a:bodyPr wrap="square">
            <a:spAutoFit/>
          </a:bodyPr>
          <a:lstStyle/>
          <a:p>
            <a:r>
              <a:rPr lang="en-CA" dirty="0"/>
              <a:t>Season Oct 014 to Mar 02</a:t>
            </a:r>
            <a:endParaRPr lang="en-CA" dirty="0">
              <a:effectLst/>
            </a:endParaRPr>
          </a:p>
          <a:p>
            <a:endParaRPr lang="en-CA" dirty="0">
              <a:effectLst/>
            </a:endParaRPr>
          </a:p>
          <a:p>
            <a:r>
              <a:rPr lang="en-CA" dirty="0">
                <a:effectLst/>
              </a:rPr>
              <a:t>• 14 Tech</a:t>
            </a:r>
            <a:r>
              <a:rPr lang="en-CA" dirty="0"/>
              <a:t> training</a:t>
            </a:r>
            <a:r>
              <a:rPr lang="en-CA" dirty="0">
                <a:effectLst/>
              </a:rPr>
              <a:t> sessions</a:t>
            </a:r>
            <a:r>
              <a:rPr lang="en-CA" dirty="0">
                <a:cs typeface="Arial" panose="020B0604020202020204" pitchFamily="34" charset="0"/>
              </a:rPr>
              <a:t> on </a:t>
            </a:r>
            <a:r>
              <a:rPr lang="en-CA" b="1" dirty="0">
                <a:cs typeface="Arial" panose="020B0604020202020204" pitchFamily="34" charset="0"/>
              </a:rPr>
              <a:t>TURF</a:t>
            </a:r>
            <a:r>
              <a:rPr lang="en-CA" dirty="0">
                <a:cs typeface="Arial" panose="020B0604020202020204" pitchFamily="34" charset="0"/>
              </a:rPr>
              <a:t> Wednesday</a:t>
            </a:r>
            <a:r>
              <a:rPr lang="en-CA" dirty="0"/>
              <a:t> from</a:t>
            </a:r>
            <a:r>
              <a:rPr lang="en-CA" dirty="0">
                <a:effectLst/>
              </a:rPr>
              <a:t> 7:30 to 8:30 pm </a:t>
            </a:r>
            <a:endParaRPr lang="en-CA" dirty="0">
              <a:cs typeface="Arial" panose="020B0604020202020204" pitchFamily="34" charset="0"/>
            </a:endParaRPr>
          </a:p>
          <a:p>
            <a:r>
              <a:rPr lang="en-CA" dirty="0">
                <a:cs typeface="Arial" panose="020B0604020202020204" pitchFamily="34" charset="0"/>
              </a:rPr>
              <a:t>.  16 Practice sessions Fridays from 6:30  to 7:45 pm at University School (3035 Utah Dr NW)</a:t>
            </a:r>
          </a:p>
          <a:p>
            <a:r>
              <a:rPr lang="en-CA" dirty="0">
                <a:effectLst/>
              </a:rPr>
              <a:t>• 14 CMSA Matches – Any day of the week</a:t>
            </a:r>
            <a:r>
              <a:rPr lang="en-CA" dirty="0"/>
              <a:t> Formats - 7v7 (50 mins match)</a:t>
            </a:r>
          </a:p>
          <a:p>
            <a:r>
              <a:rPr lang="en-CA" b="1" dirty="0">
                <a:effectLst/>
              </a:rPr>
              <a:t> .  </a:t>
            </a:r>
            <a:r>
              <a:rPr lang="en-CA" dirty="0">
                <a:effectLst/>
              </a:rPr>
              <a:t>8 Fitness sessions – Monday from 7:30 to 9:00 pm</a:t>
            </a:r>
          </a:p>
          <a:p>
            <a:pPr>
              <a:lnSpc>
                <a:spcPct val="90000"/>
              </a:lnSpc>
              <a:spcAft>
                <a:spcPts val="600"/>
              </a:spcAft>
            </a:pPr>
            <a:r>
              <a:rPr lang="en-CA" b="1" dirty="0">
                <a:effectLst/>
              </a:rPr>
              <a:t>• </a:t>
            </a:r>
            <a:r>
              <a:rPr lang="en-CA" sz="1800" dirty="0"/>
              <a:t>Players new to the team or moving up to U10 will be required to purchase a CCFC Kit ($135), while existing players will pay $50. The kit includes a backpack, two jerseys (home and away), shorts, socks, a hoodie, and a training T-shirt (available in red or white). The set is mandatory – all players must wear the proper gear, with no exceptions. Players will keep the entire kit. </a:t>
            </a:r>
          </a:p>
          <a:p>
            <a:r>
              <a:rPr lang="en-CA" i="1" dirty="0">
                <a:solidFill>
                  <a:srgbClr val="000000"/>
                </a:solidFill>
                <a:cs typeface="Arial" panose="020B0604020202020204" pitchFamily="34" charset="0"/>
              </a:rPr>
              <a:t>   Cost $1350</a:t>
            </a:r>
          </a:p>
          <a:p>
            <a:r>
              <a:rPr lang="en-CA" i="1" dirty="0">
                <a:solidFill>
                  <a:srgbClr val="000000"/>
                </a:solidFill>
                <a:cs typeface="Arial" panose="020B0604020202020204" pitchFamily="34" charset="0"/>
              </a:rPr>
              <a:t>* Christmas Break is Dec 22</a:t>
            </a:r>
            <a:r>
              <a:rPr lang="en-CA" dirty="0"/>
              <a:t>  – Jan 05</a:t>
            </a:r>
            <a:endParaRPr lang="en-US" i="1" dirty="0">
              <a:solidFill>
                <a:srgbClr val="000000"/>
              </a:solidFill>
              <a:cs typeface="Arial" panose="020B0604020202020204" pitchFamily="34" charset="0"/>
            </a:endParaRPr>
          </a:p>
        </p:txBody>
      </p:sp>
    </p:spTree>
    <p:extLst>
      <p:ext uri="{BB962C8B-B14F-4D97-AF65-F5344CB8AC3E}">
        <p14:creationId xmlns:p14="http://schemas.microsoft.com/office/powerpoint/2010/main" val="2992623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sign&#10;&#10;Description automatically generated">
            <a:extLst>
              <a:ext uri="{FF2B5EF4-FFF2-40B4-BE49-F238E27FC236}">
                <a16:creationId xmlns:a16="http://schemas.microsoft.com/office/drawing/2014/main" id="{E4BA9995-C7CA-174E-8B97-4C5687D088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6731" y="1286999"/>
            <a:ext cx="2142001" cy="2142001"/>
          </a:xfrm>
          <a:prstGeom prst="rect">
            <a:avLst/>
          </a:prstGeom>
        </p:spPr>
      </p:pic>
      <p:sp>
        <p:nvSpPr>
          <p:cNvPr id="3" name="TextBox 2">
            <a:extLst>
              <a:ext uri="{FF2B5EF4-FFF2-40B4-BE49-F238E27FC236}">
                <a16:creationId xmlns:a16="http://schemas.microsoft.com/office/drawing/2014/main" id="{760BE375-F6D6-E549-8186-B63BE768DABD}"/>
              </a:ext>
            </a:extLst>
          </p:cNvPr>
          <p:cNvSpPr txBox="1"/>
          <p:nvPr/>
        </p:nvSpPr>
        <p:spPr>
          <a:xfrm>
            <a:off x="234778" y="228599"/>
            <a:ext cx="7483337" cy="6363930"/>
          </a:xfrm>
          <a:prstGeom prst="rect">
            <a:avLst/>
          </a:prstGeom>
        </p:spPr>
        <p:txBody>
          <a:bodyPr vert="horz" lIns="91440" tIns="45720" rIns="91440" bIns="45720" rtlCol="0" anchor="ctr">
            <a:normAutofit/>
          </a:bodyPr>
          <a:lstStyle/>
          <a:p>
            <a:pPr algn="ctr">
              <a:lnSpc>
                <a:spcPct val="90000"/>
              </a:lnSpc>
              <a:spcAft>
                <a:spcPts val="600"/>
              </a:spcAft>
            </a:pPr>
            <a:r>
              <a:rPr lang="en-US" b="1" dirty="0"/>
              <a:t>CALGARY CITY FOOTBALL CLUB</a:t>
            </a:r>
            <a:endParaRPr lang="en-US" sz="1400" b="1" dirty="0"/>
          </a:p>
          <a:p>
            <a:pPr>
              <a:lnSpc>
                <a:spcPct val="90000"/>
              </a:lnSpc>
              <a:spcAft>
                <a:spcPts val="600"/>
              </a:spcAft>
            </a:pPr>
            <a:endParaRPr lang="en-US" sz="1400" b="1" dirty="0"/>
          </a:p>
          <a:p>
            <a:pPr>
              <a:lnSpc>
                <a:spcPct val="90000"/>
              </a:lnSpc>
              <a:spcAft>
                <a:spcPts val="600"/>
              </a:spcAft>
            </a:pPr>
            <a:endParaRPr lang="en-US" sz="1400" b="1" dirty="0"/>
          </a:p>
          <a:p>
            <a:pPr>
              <a:lnSpc>
                <a:spcPct val="90000"/>
              </a:lnSpc>
              <a:spcAft>
                <a:spcPts val="600"/>
              </a:spcAft>
            </a:pPr>
            <a:endParaRPr lang="en-US" sz="1400" b="1" dirty="0"/>
          </a:p>
          <a:p>
            <a:pPr>
              <a:lnSpc>
                <a:spcPct val="90000"/>
              </a:lnSpc>
              <a:spcAft>
                <a:spcPts val="600"/>
              </a:spcAft>
            </a:pPr>
            <a:r>
              <a:rPr lang="en-US" sz="1400" b="1" dirty="0"/>
              <a:t>Following the LTPD Model by Canada Soccer</a:t>
            </a:r>
          </a:p>
          <a:p>
            <a:br>
              <a:rPr lang="en-US" sz="1400" b="1" dirty="0"/>
            </a:br>
            <a:endParaRPr lang="en-CA" sz="1400" dirty="0"/>
          </a:p>
          <a:p>
            <a:r>
              <a:rPr lang="en-CA" sz="1400" b="1" dirty="0"/>
              <a:t>What is LTPD (Long-Term Player Development)?</a:t>
            </a:r>
          </a:p>
          <a:p>
            <a:r>
              <a:rPr lang="en-CA" sz="1400" dirty="0"/>
              <a:t>LTPD is a developmental framework based on understanding human growth stages, from childhood to adulthood. It identifies specific stages with unique physical and psychological characteristics, allowing young athletes to train and compete in environments suited to their age and abilities. This approach ensures players perform their best while enjoying the game.</a:t>
            </a:r>
          </a:p>
          <a:p>
            <a:endParaRPr lang="en-CA" sz="1400" b="1" dirty="0"/>
          </a:p>
          <a:p>
            <a:r>
              <a:rPr lang="en-CA" sz="1400" b="1" dirty="0"/>
              <a:t>Calgary City FC and LTPD</a:t>
            </a:r>
            <a:br>
              <a:rPr lang="en-CA" sz="1400" dirty="0"/>
            </a:br>
            <a:r>
              <a:rPr lang="en-CA" sz="1400" dirty="0"/>
              <a:t>At Calgary City FC, sessions are led by certified and knowledgeable technical staff who follow an age-specific curriculum and game model. The club prioritizes creating a safe and positive learning environment for players of all abilities, encouraging them to reach their potential.</a:t>
            </a:r>
          </a:p>
          <a:p>
            <a:endParaRPr lang="en-CA" sz="1400" b="1" dirty="0"/>
          </a:p>
          <a:p>
            <a:r>
              <a:rPr lang="en-CA" sz="1400" b="1" dirty="0"/>
              <a:t>Why Choose Calgary City FC?</a:t>
            </a:r>
            <a:endParaRPr lang="en-CA" sz="1400" dirty="0"/>
          </a:p>
          <a:p>
            <a:pPr>
              <a:buFont typeface="Arial" panose="020B0604020202020204" pitchFamily="34" charset="0"/>
              <a:buChar char="•"/>
            </a:pPr>
            <a:r>
              <a:rPr lang="en-CA" sz="1400" dirty="0"/>
              <a:t>Competitive team atmosphere.</a:t>
            </a:r>
          </a:p>
          <a:p>
            <a:pPr>
              <a:buFont typeface="Arial" panose="020B0604020202020204" pitchFamily="34" charset="0"/>
              <a:buChar char="•"/>
            </a:pPr>
            <a:r>
              <a:rPr lang="en-CA" sz="1400" dirty="0"/>
              <a:t>Opportunities to develop technical skills and social skills.</a:t>
            </a:r>
          </a:p>
          <a:p>
            <a:pPr>
              <a:buFont typeface="Arial" panose="020B0604020202020204" pitchFamily="34" charset="0"/>
              <a:buChar char="•"/>
            </a:pPr>
            <a:r>
              <a:rPr lang="en-CA" sz="1400" dirty="0"/>
              <a:t>A supportive environment to build lifelong friendships.</a:t>
            </a:r>
          </a:p>
          <a:p>
            <a:r>
              <a:rPr lang="en-CA" sz="1400" dirty="0"/>
              <a:t>Joining the Calgary City CMSA program is perfect for aspiring athletes who want to grow in a structured and fun environment.</a:t>
            </a:r>
          </a:p>
          <a:p>
            <a:pPr indent="-228600">
              <a:lnSpc>
                <a:spcPct val="90000"/>
              </a:lnSpc>
              <a:spcAft>
                <a:spcPts val="600"/>
              </a:spcAft>
              <a:buFont typeface="Arial" panose="020B0604020202020204" pitchFamily="34" charset="0"/>
              <a:buChar char="•"/>
            </a:pPr>
            <a:endParaRPr lang="en-US" sz="900" dirty="0"/>
          </a:p>
          <a:p>
            <a:pPr indent="-228600">
              <a:lnSpc>
                <a:spcPct val="90000"/>
              </a:lnSpc>
              <a:spcAft>
                <a:spcPts val="600"/>
              </a:spcAft>
              <a:buFont typeface="Arial" panose="020B0604020202020204" pitchFamily="34" charset="0"/>
              <a:buChar char="•"/>
            </a:pPr>
            <a:endParaRPr lang="en-US" sz="900" dirty="0"/>
          </a:p>
        </p:txBody>
      </p:sp>
      <p:sp>
        <p:nvSpPr>
          <p:cNvPr id="14" name="TextBox 13">
            <a:extLst>
              <a:ext uri="{FF2B5EF4-FFF2-40B4-BE49-F238E27FC236}">
                <a16:creationId xmlns:a16="http://schemas.microsoft.com/office/drawing/2014/main" id="{56AD3C0A-5196-194C-937A-6F201FDAF18F}"/>
              </a:ext>
            </a:extLst>
          </p:cNvPr>
          <p:cNvSpPr txBox="1"/>
          <p:nvPr/>
        </p:nvSpPr>
        <p:spPr>
          <a:xfrm>
            <a:off x="9280211" y="3698356"/>
            <a:ext cx="2743745" cy="307235"/>
          </a:xfrm>
          <a:prstGeom prst="rect">
            <a:avLst/>
          </a:prstGeom>
          <a:noFill/>
        </p:spPr>
        <p:txBody>
          <a:bodyPr wrap="square">
            <a:noAutofit/>
          </a:bodyPr>
          <a:lstStyle/>
          <a:p>
            <a:pPr algn="ctr">
              <a:lnSpc>
                <a:spcPct val="90000"/>
              </a:lnSpc>
              <a:spcBef>
                <a:spcPct val="0"/>
              </a:spcBef>
              <a:spcAft>
                <a:spcPts val="600"/>
              </a:spcAft>
            </a:pPr>
            <a:r>
              <a:rPr lang="en-US" b="1" dirty="0">
                <a:latin typeface="Gill Sans MT Condensed" panose="020B0506020104020203" pitchFamily="34" charset="0"/>
                <a:ea typeface="+mj-ea"/>
                <a:cs typeface="+mj-cs"/>
              </a:rPr>
              <a:t>”NEVER </a:t>
            </a:r>
            <a:r>
              <a:rPr lang="en-CA" dirty="0">
                <a:latin typeface="Gill Sans MT" panose="020B0502020104020203" pitchFamily="34" charset="77"/>
                <a:cs typeface="Arial" panose="020B0604020202020204" pitchFamily="34" charset="0"/>
              </a:rPr>
              <a:t>S</a:t>
            </a:r>
            <a:r>
              <a:rPr lang="en-US" b="1" dirty="0">
                <a:latin typeface="Gill Sans MT Condensed" panose="020B0506020104020203" pitchFamily="34" charset="0"/>
                <a:ea typeface="+mj-ea"/>
                <a:cs typeface="+mj-cs"/>
              </a:rPr>
              <a:t>TOP BELIEVING”</a:t>
            </a:r>
            <a:endParaRPr lang="en-US" dirty="0">
              <a:latin typeface="Gill Sans MT Condensed" panose="020B0506020104020203" pitchFamily="34" charset="0"/>
              <a:ea typeface="+mj-ea"/>
              <a:cs typeface="+mj-cs"/>
            </a:endParaRPr>
          </a:p>
        </p:txBody>
      </p:sp>
    </p:spTree>
    <p:extLst>
      <p:ext uri="{BB962C8B-B14F-4D97-AF65-F5344CB8AC3E}">
        <p14:creationId xmlns:p14="http://schemas.microsoft.com/office/powerpoint/2010/main" val="2716990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99CFC-3D51-00B1-CED2-C20F3080C333}"/>
            </a:ext>
          </a:extLst>
        </p:cNvPr>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68A06425-B4E4-A018-9582-E4A75DF066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4491" y="445233"/>
            <a:ext cx="2134800" cy="2134800"/>
          </a:xfrm>
          <a:prstGeom prst="rect">
            <a:avLst/>
          </a:prstGeom>
        </p:spPr>
      </p:pic>
      <p:sp>
        <p:nvSpPr>
          <p:cNvPr id="2" name="Rectangle 1">
            <a:extLst>
              <a:ext uri="{FF2B5EF4-FFF2-40B4-BE49-F238E27FC236}">
                <a16:creationId xmlns:a16="http://schemas.microsoft.com/office/drawing/2014/main" id="{7A58B97E-9CD2-6E9A-F093-2E23AFEF4F6B}"/>
              </a:ext>
            </a:extLst>
          </p:cNvPr>
          <p:cNvSpPr/>
          <p:nvPr/>
        </p:nvSpPr>
        <p:spPr>
          <a:xfrm>
            <a:off x="2836960" y="568485"/>
            <a:ext cx="6096000" cy="830997"/>
          </a:xfrm>
          <a:prstGeom prst="rect">
            <a:avLst/>
          </a:prstGeom>
        </p:spPr>
        <p:txBody>
          <a:bodyPr>
            <a:spAutoFit/>
          </a:bodyPr>
          <a:lstStyle/>
          <a:p>
            <a:pPr algn="ctr"/>
            <a:br>
              <a:rPr lang="en-CA" sz="2400" b="1" dirty="0"/>
            </a:br>
            <a:endParaRPr lang="en-CA" sz="2400" b="1" dirty="0"/>
          </a:p>
        </p:txBody>
      </p:sp>
      <p:sp>
        <p:nvSpPr>
          <p:cNvPr id="5" name="Rectangle 4">
            <a:extLst>
              <a:ext uri="{FF2B5EF4-FFF2-40B4-BE49-F238E27FC236}">
                <a16:creationId xmlns:a16="http://schemas.microsoft.com/office/drawing/2014/main" id="{30E0AC79-AFFC-B8FE-5C6E-C5C3DB9B0F7F}"/>
              </a:ext>
            </a:extLst>
          </p:cNvPr>
          <p:cNvSpPr/>
          <p:nvPr/>
        </p:nvSpPr>
        <p:spPr>
          <a:xfrm>
            <a:off x="0" y="1504016"/>
            <a:ext cx="8875810" cy="323165"/>
          </a:xfrm>
          <a:prstGeom prst="rect">
            <a:avLst/>
          </a:prstGeom>
        </p:spPr>
        <p:txBody>
          <a:bodyPr wrap="square">
            <a:spAutoFit/>
          </a:bodyPr>
          <a:lstStyle/>
          <a:p>
            <a:r>
              <a:rPr lang="en-CA" sz="1500" dirty="0">
                <a:latin typeface="Helvetica" pitchFamily="2" charset="0"/>
              </a:rPr>
              <a:t>                        </a:t>
            </a:r>
            <a:endParaRPr lang="en-US" sz="1500" b="1" i="1" dirty="0">
              <a:solidFill>
                <a:srgbClr val="000000"/>
              </a:solidFill>
              <a:cs typeface="Arial" panose="020B0604020202020204" pitchFamily="34" charset="0"/>
            </a:endParaRPr>
          </a:p>
        </p:txBody>
      </p:sp>
      <p:sp>
        <p:nvSpPr>
          <p:cNvPr id="6" name="Rectangle 5">
            <a:extLst>
              <a:ext uri="{FF2B5EF4-FFF2-40B4-BE49-F238E27FC236}">
                <a16:creationId xmlns:a16="http://schemas.microsoft.com/office/drawing/2014/main" id="{B892A143-4BA6-85A0-F792-073E0C082704}"/>
              </a:ext>
            </a:extLst>
          </p:cNvPr>
          <p:cNvSpPr/>
          <p:nvPr/>
        </p:nvSpPr>
        <p:spPr>
          <a:xfrm>
            <a:off x="7696024" y="3437749"/>
            <a:ext cx="3894666" cy="1985159"/>
          </a:xfrm>
          <a:prstGeom prst="rect">
            <a:avLst/>
          </a:prstGeom>
        </p:spPr>
        <p:txBody>
          <a:bodyPr wrap="square">
            <a:spAutoFit/>
          </a:bodyPr>
          <a:lstStyle/>
          <a:p>
            <a:pPr marL="1657350" lvl="3" indent="-285750" algn="r">
              <a:buFont typeface="Wingdings" panose="05000000000000000000" pitchFamily="2" charset="2"/>
              <a:buChar char="ü"/>
            </a:pPr>
            <a:r>
              <a:rPr lang="en-CA" sz="1500" i="1" dirty="0">
                <a:cs typeface="Arial" panose="020B0604020202020204" pitchFamily="34" charset="0"/>
              </a:rPr>
              <a:t>Soccer Technique</a:t>
            </a:r>
            <a:endParaRPr lang="en-US" sz="1500" i="1" dirty="0">
              <a:solidFill>
                <a:srgbClr val="000000"/>
              </a:solidFill>
              <a:cs typeface="Arial" panose="020B0604020202020204" pitchFamily="34" charset="0"/>
            </a:endParaRPr>
          </a:p>
          <a:p>
            <a:pPr marL="1657350" lvl="3" indent="-285750" algn="r">
              <a:buFont typeface="Wingdings" panose="05000000000000000000" pitchFamily="2" charset="2"/>
              <a:buChar char="ü"/>
            </a:pPr>
            <a:r>
              <a:rPr lang="en-CA" sz="1500" i="1" dirty="0">
                <a:cs typeface="Arial" panose="020B0604020202020204" pitchFamily="34" charset="0"/>
              </a:rPr>
              <a:t>Soccer game IQ</a:t>
            </a:r>
          </a:p>
          <a:p>
            <a:pPr marL="1657350" lvl="3" indent="-285750" algn="r">
              <a:buFont typeface="Wingdings" panose="05000000000000000000" pitchFamily="2" charset="2"/>
              <a:buChar char="ü"/>
            </a:pPr>
            <a:r>
              <a:rPr lang="en-CA" sz="1500" i="1" dirty="0">
                <a:cs typeface="Arial" panose="020B0604020202020204" pitchFamily="34" charset="0"/>
              </a:rPr>
              <a:t>Small-sided game</a:t>
            </a:r>
          </a:p>
          <a:p>
            <a:pPr marL="1657350" lvl="3" indent="-285750" algn="r">
              <a:buFont typeface="Wingdings" panose="05000000000000000000" pitchFamily="2" charset="2"/>
              <a:buChar char="ü"/>
            </a:pPr>
            <a:r>
              <a:rPr lang="en-US" sz="1500" i="1" dirty="0">
                <a:solidFill>
                  <a:srgbClr val="000000"/>
                </a:solidFill>
                <a:cs typeface="Arial" panose="020B0604020202020204" pitchFamily="34" charset="0"/>
              </a:rPr>
              <a:t>Decision making</a:t>
            </a:r>
          </a:p>
          <a:p>
            <a:pPr marL="1657350" lvl="3" indent="-285750" algn="r">
              <a:buFont typeface="Wingdings" panose="05000000000000000000" pitchFamily="2" charset="2"/>
              <a:buChar char="ü"/>
            </a:pPr>
            <a:r>
              <a:rPr lang="en-US" sz="1500" i="1" dirty="0">
                <a:solidFill>
                  <a:srgbClr val="000000"/>
                </a:solidFill>
                <a:cs typeface="Arial" panose="020B0604020202020204" pitchFamily="34" charset="0"/>
              </a:rPr>
              <a:t>Trial and Error</a:t>
            </a:r>
          </a:p>
          <a:p>
            <a:pPr marL="1657350" lvl="3" indent="-285750" algn="r">
              <a:buFont typeface="Wingdings" panose="05000000000000000000" pitchFamily="2" charset="2"/>
              <a:buChar char="ü"/>
            </a:pPr>
            <a:r>
              <a:rPr lang="en-US" sz="1500" i="1" dirty="0">
                <a:solidFill>
                  <a:srgbClr val="000000"/>
                </a:solidFill>
                <a:cs typeface="Arial" panose="020B0604020202020204" pitchFamily="34" charset="0"/>
              </a:rPr>
              <a:t>Transitions Defend/Attack</a:t>
            </a:r>
          </a:p>
          <a:p>
            <a:pPr marL="1657350" lvl="3" indent="-285750" algn="r">
              <a:buFont typeface="Wingdings" panose="05000000000000000000" pitchFamily="2" charset="2"/>
              <a:buChar char="ü"/>
            </a:pPr>
            <a:r>
              <a:rPr lang="en-US" sz="1500" i="1" dirty="0">
                <a:solidFill>
                  <a:srgbClr val="000000"/>
                </a:solidFill>
                <a:cs typeface="Arial" panose="020B0604020202020204" pitchFamily="34" charset="0"/>
              </a:rPr>
              <a:t>Tactical game</a:t>
            </a:r>
            <a:r>
              <a:rPr lang="en-CA" sz="1500" i="1" dirty="0">
                <a:solidFill>
                  <a:srgbClr val="000000"/>
                </a:solidFill>
                <a:cs typeface="Arial" panose="020B0604020202020204" pitchFamily="34" charset="0"/>
              </a:rPr>
              <a:t> </a:t>
            </a:r>
            <a:endParaRPr lang="en-US" sz="1500" i="1" dirty="0">
              <a:solidFill>
                <a:srgbClr val="000000"/>
              </a:solidFill>
              <a:cs typeface="Arial" panose="020B0604020202020204" pitchFamily="34" charset="0"/>
            </a:endParaRPr>
          </a:p>
          <a:p>
            <a:pPr lvl="3"/>
            <a:endParaRPr lang="en-US" i="1" dirty="0">
              <a:solidFill>
                <a:srgbClr val="000000"/>
              </a:solidFill>
              <a:cs typeface="Calibri" panose="020F0502020204030204" pitchFamily="34" charset="0"/>
            </a:endParaRPr>
          </a:p>
        </p:txBody>
      </p:sp>
      <p:sp>
        <p:nvSpPr>
          <p:cNvPr id="14" name="TextBox 13">
            <a:extLst>
              <a:ext uri="{FF2B5EF4-FFF2-40B4-BE49-F238E27FC236}">
                <a16:creationId xmlns:a16="http://schemas.microsoft.com/office/drawing/2014/main" id="{68909234-5F68-A158-8048-4661A0201A59}"/>
              </a:ext>
            </a:extLst>
          </p:cNvPr>
          <p:cNvSpPr txBox="1"/>
          <p:nvPr/>
        </p:nvSpPr>
        <p:spPr>
          <a:xfrm>
            <a:off x="4284151" y="466864"/>
            <a:ext cx="3263050" cy="984885"/>
          </a:xfrm>
          <a:prstGeom prst="rect">
            <a:avLst/>
          </a:prstGeom>
          <a:noFill/>
        </p:spPr>
        <p:txBody>
          <a:bodyPr wrap="square">
            <a:spAutoFit/>
          </a:bodyPr>
          <a:lstStyle/>
          <a:p>
            <a:pPr algn="ctr"/>
            <a:r>
              <a:rPr lang="en-CA" sz="2200" b="1" dirty="0">
                <a:cs typeface="Arial" panose="020B0604020202020204" pitchFamily="34" charset="0"/>
              </a:rPr>
              <a:t>CMSA Developmental</a:t>
            </a:r>
          </a:p>
          <a:p>
            <a:pPr algn="ctr"/>
            <a:r>
              <a:rPr lang="en-CA" dirty="0">
                <a:cs typeface="Arial" panose="020B0604020202020204" pitchFamily="34" charset="0"/>
              </a:rPr>
              <a:t>U16 (2010)       </a:t>
            </a:r>
          </a:p>
          <a:p>
            <a:endParaRPr lang="en-US" dirty="0"/>
          </a:p>
        </p:txBody>
      </p:sp>
      <p:sp>
        <p:nvSpPr>
          <p:cNvPr id="7" name="TextBox 6">
            <a:extLst>
              <a:ext uri="{FF2B5EF4-FFF2-40B4-BE49-F238E27FC236}">
                <a16:creationId xmlns:a16="http://schemas.microsoft.com/office/drawing/2014/main" id="{5B5E7798-727D-C0AD-6BEA-405A5ECA7591}"/>
              </a:ext>
            </a:extLst>
          </p:cNvPr>
          <p:cNvSpPr txBox="1"/>
          <p:nvPr/>
        </p:nvSpPr>
        <p:spPr>
          <a:xfrm>
            <a:off x="182731" y="5353984"/>
            <a:ext cx="11416311" cy="984885"/>
          </a:xfrm>
          <a:prstGeom prst="rect">
            <a:avLst/>
          </a:prstGeom>
          <a:noFill/>
        </p:spPr>
        <p:txBody>
          <a:bodyPr wrap="square">
            <a:spAutoFit/>
          </a:bodyPr>
          <a:lstStyle/>
          <a:p>
            <a:pPr algn="ctr"/>
            <a:r>
              <a:rPr lang="en-CA" sz="2500" b="1" dirty="0">
                <a:solidFill>
                  <a:schemeClr val="accent1">
                    <a:lumMod val="75000"/>
                  </a:schemeClr>
                </a:solidFill>
                <a:hlinkClick r:id="rId3"/>
              </a:rPr>
              <a:t>Registration is now open</a:t>
            </a:r>
            <a:endParaRPr lang="en-CA" sz="2500" b="1" dirty="0">
              <a:solidFill>
                <a:schemeClr val="accent1">
                  <a:lumMod val="75000"/>
                </a:schemeClr>
              </a:solidFill>
            </a:endParaRPr>
          </a:p>
          <a:p>
            <a:endParaRPr lang="en-CA" sz="1800" dirty="0"/>
          </a:p>
          <a:p>
            <a:r>
              <a:rPr lang="en-CA" sz="1500" dirty="0"/>
              <a:t>*You will need to create a family profile on Demosphere, add each player individually and choose the program(s) that you would like to register.</a:t>
            </a:r>
            <a:endParaRPr lang="en-US" sz="1500" dirty="0"/>
          </a:p>
        </p:txBody>
      </p:sp>
      <p:sp>
        <p:nvSpPr>
          <p:cNvPr id="9" name="TextBox 8">
            <a:extLst>
              <a:ext uri="{FF2B5EF4-FFF2-40B4-BE49-F238E27FC236}">
                <a16:creationId xmlns:a16="http://schemas.microsoft.com/office/drawing/2014/main" id="{C4955465-E6ED-8741-B687-63A7E90C769E}"/>
              </a:ext>
            </a:extLst>
          </p:cNvPr>
          <p:cNvSpPr txBox="1"/>
          <p:nvPr/>
        </p:nvSpPr>
        <p:spPr>
          <a:xfrm>
            <a:off x="182730" y="1507183"/>
            <a:ext cx="9395985" cy="3382464"/>
          </a:xfrm>
          <a:prstGeom prst="rect">
            <a:avLst/>
          </a:prstGeom>
          <a:noFill/>
        </p:spPr>
        <p:txBody>
          <a:bodyPr wrap="square">
            <a:spAutoFit/>
          </a:bodyPr>
          <a:lstStyle/>
          <a:p>
            <a:r>
              <a:rPr lang="en-CA" dirty="0"/>
              <a:t>Season </a:t>
            </a:r>
            <a:r>
              <a:rPr lang="en-CA"/>
              <a:t>Oct 14 </a:t>
            </a:r>
            <a:r>
              <a:rPr lang="en-CA" dirty="0"/>
              <a:t>to Mar 05</a:t>
            </a:r>
            <a:endParaRPr lang="en-CA" dirty="0">
              <a:effectLst/>
            </a:endParaRPr>
          </a:p>
          <a:p>
            <a:endParaRPr lang="en-CA" dirty="0">
              <a:effectLst/>
            </a:endParaRPr>
          </a:p>
          <a:p>
            <a:r>
              <a:rPr lang="en-CA" dirty="0">
                <a:effectLst/>
              </a:rPr>
              <a:t>• 14 Tech</a:t>
            </a:r>
            <a:r>
              <a:rPr lang="en-CA" dirty="0"/>
              <a:t> training</a:t>
            </a:r>
            <a:r>
              <a:rPr lang="en-CA" dirty="0">
                <a:effectLst/>
              </a:rPr>
              <a:t> sessions</a:t>
            </a:r>
            <a:r>
              <a:rPr lang="en-CA" dirty="0">
                <a:cs typeface="Arial" panose="020B0604020202020204" pitchFamily="34" charset="0"/>
              </a:rPr>
              <a:t> on </a:t>
            </a:r>
            <a:r>
              <a:rPr lang="en-CA" b="1" dirty="0">
                <a:cs typeface="Arial" panose="020B0604020202020204" pitchFamily="34" charset="0"/>
              </a:rPr>
              <a:t>TURF</a:t>
            </a:r>
            <a:r>
              <a:rPr lang="en-CA" dirty="0">
                <a:cs typeface="Arial" panose="020B0604020202020204" pitchFamily="34" charset="0"/>
              </a:rPr>
              <a:t> Wednesday</a:t>
            </a:r>
            <a:r>
              <a:rPr lang="en-CA" dirty="0"/>
              <a:t> from</a:t>
            </a:r>
            <a:r>
              <a:rPr lang="en-CA" dirty="0">
                <a:effectLst/>
              </a:rPr>
              <a:t> 8:30 to 9:30 pm </a:t>
            </a:r>
            <a:endParaRPr lang="en-CA" dirty="0">
              <a:cs typeface="Arial" panose="020B0604020202020204" pitchFamily="34" charset="0"/>
            </a:endParaRPr>
          </a:p>
          <a:p>
            <a:r>
              <a:rPr lang="en-CA" dirty="0">
                <a:cs typeface="Arial" panose="020B0604020202020204" pitchFamily="34" charset="0"/>
              </a:rPr>
              <a:t>.  16 Practice sessions Fridays from 7:45  to 9:00 pm at University School / Queen Elizabeth HS</a:t>
            </a:r>
          </a:p>
          <a:p>
            <a:r>
              <a:rPr lang="en-CA" dirty="0">
                <a:effectLst/>
              </a:rPr>
              <a:t>• 14 CMSA Matches – Any day of the week</a:t>
            </a:r>
            <a:r>
              <a:rPr lang="en-CA" dirty="0"/>
              <a:t> Formats - 7v7 (50 mins match)</a:t>
            </a:r>
          </a:p>
          <a:p>
            <a:r>
              <a:rPr lang="en-CA" b="1" dirty="0">
                <a:effectLst/>
              </a:rPr>
              <a:t> .  </a:t>
            </a:r>
            <a:r>
              <a:rPr lang="en-CA" dirty="0">
                <a:effectLst/>
              </a:rPr>
              <a:t>8 Fitness sessions – Monday from 7:30 to 9:00 pm</a:t>
            </a:r>
          </a:p>
          <a:p>
            <a:pPr>
              <a:lnSpc>
                <a:spcPct val="90000"/>
              </a:lnSpc>
              <a:spcAft>
                <a:spcPts val="600"/>
              </a:spcAft>
            </a:pPr>
            <a:r>
              <a:rPr lang="en-CA" b="1" dirty="0">
                <a:effectLst/>
              </a:rPr>
              <a:t>• </a:t>
            </a:r>
            <a:r>
              <a:rPr lang="en-CA" sz="1800" dirty="0"/>
              <a:t>Players new to the team or moving up to U10 will be required to purchase a CCFC Kit ($135), while existing players will pay $50. The kit includes a backpack, two jerseys (home and away), shorts, socks, a hoodie, and a training T-shirt (available in red or white). The set is mandatory – all players must wear the proper gear, with no exceptions. Players will keep the entire kit. </a:t>
            </a:r>
          </a:p>
          <a:p>
            <a:r>
              <a:rPr lang="en-CA" i="1" dirty="0">
                <a:solidFill>
                  <a:srgbClr val="000000"/>
                </a:solidFill>
                <a:cs typeface="Arial" panose="020B0604020202020204" pitchFamily="34" charset="0"/>
              </a:rPr>
              <a:t>   Cost $1400</a:t>
            </a:r>
          </a:p>
          <a:p>
            <a:r>
              <a:rPr lang="en-CA" i="1" dirty="0">
                <a:solidFill>
                  <a:srgbClr val="000000"/>
                </a:solidFill>
                <a:cs typeface="Arial" panose="020B0604020202020204" pitchFamily="34" charset="0"/>
              </a:rPr>
              <a:t>* Christmas Break is Dec 22</a:t>
            </a:r>
            <a:r>
              <a:rPr lang="en-CA" dirty="0"/>
              <a:t>  – Jan 05</a:t>
            </a:r>
            <a:endParaRPr lang="en-US" i="1" dirty="0">
              <a:solidFill>
                <a:srgbClr val="000000"/>
              </a:solidFill>
              <a:cs typeface="Arial" panose="020B0604020202020204" pitchFamily="34" charset="0"/>
            </a:endParaRPr>
          </a:p>
        </p:txBody>
      </p:sp>
    </p:spTree>
    <p:extLst>
      <p:ext uri="{BB962C8B-B14F-4D97-AF65-F5344CB8AC3E}">
        <p14:creationId xmlns:p14="http://schemas.microsoft.com/office/powerpoint/2010/main" val="1590623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flyer&#10;&#10;Description automatically generated">
            <a:extLst>
              <a:ext uri="{FF2B5EF4-FFF2-40B4-BE49-F238E27FC236}">
                <a16:creationId xmlns:a16="http://schemas.microsoft.com/office/drawing/2014/main" id="{3EED56AE-C2B0-A396-2FC4-667BBC60BC87}"/>
              </a:ext>
            </a:extLst>
          </p:cNvPr>
          <p:cNvPicPr>
            <a:picLocks noChangeAspect="1"/>
          </p:cNvPicPr>
          <p:nvPr/>
        </p:nvPicPr>
        <p:blipFill>
          <a:blip r:embed="rId2"/>
          <a:stretch>
            <a:fillRect/>
          </a:stretch>
        </p:blipFill>
        <p:spPr>
          <a:xfrm>
            <a:off x="1" y="20970"/>
            <a:ext cx="5146158" cy="6858000"/>
          </a:xfrm>
          <a:prstGeom prst="rect">
            <a:avLst/>
          </a:prstGeom>
        </p:spPr>
      </p:pic>
      <p:pic>
        <p:nvPicPr>
          <p:cNvPr id="4" name="Picture 3" descr="A table with numbers and text&#10;&#10;Description automatically generated">
            <a:extLst>
              <a:ext uri="{FF2B5EF4-FFF2-40B4-BE49-F238E27FC236}">
                <a16:creationId xmlns:a16="http://schemas.microsoft.com/office/drawing/2014/main" id="{8F5232D0-4C46-227F-4F29-2D98B72C6AF6}"/>
              </a:ext>
            </a:extLst>
          </p:cNvPr>
          <p:cNvPicPr>
            <a:picLocks noChangeAspect="1"/>
          </p:cNvPicPr>
          <p:nvPr/>
        </p:nvPicPr>
        <p:blipFill>
          <a:blip r:embed="rId3"/>
          <a:stretch>
            <a:fillRect/>
          </a:stretch>
        </p:blipFill>
        <p:spPr>
          <a:xfrm>
            <a:off x="5146159" y="36513"/>
            <a:ext cx="7026442" cy="6858000"/>
          </a:xfrm>
          <a:prstGeom prst="rect">
            <a:avLst/>
          </a:prstGeom>
        </p:spPr>
      </p:pic>
    </p:spTree>
    <p:extLst>
      <p:ext uri="{BB962C8B-B14F-4D97-AF65-F5344CB8AC3E}">
        <p14:creationId xmlns:p14="http://schemas.microsoft.com/office/powerpoint/2010/main" val="2819477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86E824-B7E4-4B77-8640-86A6B236B1CE}"/>
              </a:ext>
            </a:extLst>
          </p:cNvPr>
          <p:cNvSpPr/>
          <p:nvPr/>
        </p:nvSpPr>
        <p:spPr>
          <a:xfrm>
            <a:off x="781665" y="5643236"/>
            <a:ext cx="8348767" cy="92975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dirty="0">
                <a:solidFill>
                  <a:srgbClr val="FF0000"/>
                </a:solidFill>
                <a:ea typeface="+mj-ea"/>
                <a:cs typeface="+mj-cs"/>
              </a:rPr>
              <a:t>“NEVER </a:t>
            </a:r>
            <a:r>
              <a:rPr lang="en-CA" sz="4000" b="1" dirty="0">
                <a:solidFill>
                  <a:srgbClr val="FF0000"/>
                </a:solidFill>
                <a:cs typeface="Arial" panose="020B0604020202020204" pitchFamily="34" charset="0"/>
              </a:rPr>
              <a:t>S</a:t>
            </a:r>
            <a:r>
              <a:rPr lang="en-US" sz="4000" b="1" dirty="0">
                <a:solidFill>
                  <a:srgbClr val="FF0000"/>
                </a:solidFill>
                <a:ea typeface="+mj-ea"/>
                <a:cs typeface="+mj-cs"/>
              </a:rPr>
              <a:t>TOP BELIEVING”</a:t>
            </a:r>
          </a:p>
        </p:txBody>
      </p:sp>
      <p:pic>
        <p:nvPicPr>
          <p:cNvPr id="4" name="Picture 3" descr="A close up of a sign&#10;&#10;Description automatically generated">
            <a:extLst>
              <a:ext uri="{FF2B5EF4-FFF2-40B4-BE49-F238E27FC236}">
                <a16:creationId xmlns:a16="http://schemas.microsoft.com/office/drawing/2014/main" id="{19BD4A9D-43D4-47EE-840C-BE3FAC558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5568" y="290418"/>
            <a:ext cx="2134493" cy="2134493"/>
          </a:xfrm>
          <a:prstGeom prst="rect">
            <a:avLst/>
          </a:prstGeom>
        </p:spPr>
      </p:pic>
      <p:sp>
        <p:nvSpPr>
          <p:cNvPr id="16" name="TextBox 15">
            <a:extLst>
              <a:ext uri="{FF2B5EF4-FFF2-40B4-BE49-F238E27FC236}">
                <a16:creationId xmlns:a16="http://schemas.microsoft.com/office/drawing/2014/main" id="{2C0723DF-1087-3943-A714-470DADCB46E1}"/>
              </a:ext>
            </a:extLst>
          </p:cNvPr>
          <p:cNvSpPr txBox="1"/>
          <p:nvPr/>
        </p:nvSpPr>
        <p:spPr>
          <a:xfrm>
            <a:off x="411480" y="1357665"/>
            <a:ext cx="9094088" cy="4247317"/>
          </a:xfrm>
          <a:prstGeom prst="rect">
            <a:avLst/>
          </a:prstGeom>
          <a:noFill/>
        </p:spPr>
        <p:txBody>
          <a:bodyPr wrap="square">
            <a:spAutoFit/>
          </a:bodyPr>
          <a:lstStyle/>
          <a:p>
            <a:pPr algn="ctr"/>
            <a:r>
              <a:rPr lang="en-CA" sz="1800" b="1" dirty="0">
                <a:cs typeface="Arial" panose="020B0604020202020204" pitchFamily="34" charset="0"/>
              </a:rPr>
              <a:t>Just for FUN!        </a:t>
            </a:r>
            <a:r>
              <a:rPr lang="en-CA" b="1" dirty="0">
                <a:latin typeface="Arial" panose="020B0604020202020204" pitchFamily="34" charset="0"/>
                <a:cs typeface="Arial" panose="020B0604020202020204" pitchFamily="34" charset="0"/>
              </a:rPr>
              <a:t> </a:t>
            </a:r>
          </a:p>
          <a:p>
            <a:pPr algn="ctr"/>
            <a:r>
              <a:rPr lang="en-CA" dirty="0">
                <a:cs typeface="Arial" panose="020B0604020202020204" pitchFamily="34" charset="0"/>
              </a:rPr>
              <a:t>This initiative is to invite your buddy to play “The Beautiful Game” with you for </a:t>
            </a:r>
            <a:r>
              <a:rPr lang="en-CA" b="1" dirty="0">
                <a:cs typeface="Arial" panose="020B0604020202020204" pitchFamily="34" charset="0"/>
              </a:rPr>
              <a:t>FREE</a:t>
            </a:r>
            <a:r>
              <a:rPr lang="en-CA" dirty="0">
                <a:cs typeface="Arial" panose="020B0604020202020204" pitchFamily="34" charset="0"/>
              </a:rPr>
              <a:t> </a:t>
            </a:r>
          </a:p>
          <a:p>
            <a:pPr algn="ctr"/>
            <a:r>
              <a:rPr lang="en-CA" dirty="0">
                <a:cs typeface="Arial" panose="020B0604020202020204" pitchFamily="34" charset="0"/>
              </a:rPr>
              <a:t>Fridays during the indoor season for 1.5 hours at University School (3035 Utah Dr NW)</a:t>
            </a:r>
          </a:p>
          <a:p>
            <a:pPr algn="ctr"/>
            <a:endParaRPr lang="en-CA" dirty="0">
              <a:cs typeface="Arial" panose="020B0604020202020204" pitchFamily="34" charset="0"/>
            </a:endParaRPr>
          </a:p>
          <a:p>
            <a:pPr algn="ctr"/>
            <a:r>
              <a:rPr lang="en-US" dirty="0"/>
              <a:t>Nov 07 and 14 Dec 12 and 19</a:t>
            </a:r>
            <a:r>
              <a:rPr lang="en-CA" dirty="0"/>
              <a:t> Jan 09 and 23 Feb 06 and 20</a:t>
            </a:r>
            <a:endParaRPr lang="en-CA" sz="1800" dirty="0">
              <a:cs typeface="Arial" panose="020B0604020202020204" pitchFamily="34" charset="0"/>
            </a:endParaRPr>
          </a:p>
          <a:p>
            <a:pPr algn="ctr"/>
            <a:endParaRPr lang="en-CA" dirty="0">
              <a:cs typeface="Arial" panose="020B0604020202020204" pitchFamily="34" charset="0"/>
            </a:endParaRPr>
          </a:p>
          <a:p>
            <a:pPr algn="ctr"/>
            <a:r>
              <a:rPr lang="en-CA" b="1" dirty="0">
                <a:cs typeface="Arial" panose="020B0604020202020204" pitchFamily="34" charset="0"/>
              </a:rPr>
              <a:t>Finishing</a:t>
            </a:r>
          </a:p>
          <a:p>
            <a:pPr algn="ctr"/>
            <a:r>
              <a:rPr lang="en-CA" dirty="0">
                <a:cs typeface="Arial" panose="020B0604020202020204" pitchFamily="34" charset="0"/>
              </a:rPr>
              <a:t>7 Sessions Sundays, Nov 02 to Dec 14, 11:00 am to 12:15 pm, North Point School  $160</a:t>
            </a:r>
          </a:p>
          <a:p>
            <a:pPr algn="ctr"/>
            <a:endParaRPr lang="en-CA" b="1" dirty="0">
              <a:cs typeface="Arial" panose="020B0604020202020204" pitchFamily="34" charset="0"/>
            </a:endParaRPr>
          </a:p>
          <a:p>
            <a:pPr lvl="0" algn="ctr"/>
            <a:r>
              <a:rPr lang="en-US" sz="1800" b="1" dirty="0"/>
              <a:t>Goalkeeper</a:t>
            </a:r>
          </a:p>
          <a:p>
            <a:pPr lvl="0" algn="ctr"/>
            <a:r>
              <a:rPr lang="en-US" sz="1800" dirty="0"/>
              <a:t>8 Sessions </a:t>
            </a:r>
            <a:r>
              <a:rPr lang="en-US" dirty="0"/>
              <a:t>Fri</a:t>
            </a:r>
            <a:r>
              <a:rPr lang="en-US" sz="1800" dirty="0"/>
              <a:t>days from 6:30 to 7:30 PM </a:t>
            </a:r>
          </a:p>
          <a:p>
            <a:pPr lvl="0" algn="ctr"/>
            <a:r>
              <a:rPr lang="en-US" dirty="0"/>
              <a:t>Nov 07 and 14 Dec 12 and 19</a:t>
            </a:r>
            <a:r>
              <a:rPr lang="en-CA" dirty="0"/>
              <a:t> Jan 09 and 23 Feb 06 and 20</a:t>
            </a:r>
          </a:p>
          <a:p>
            <a:pPr lvl="0" algn="ctr"/>
            <a:r>
              <a:rPr lang="en-CA" sz="1800" dirty="0"/>
              <a:t>$ 160 (Free for our club players)</a:t>
            </a:r>
          </a:p>
          <a:p>
            <a:pPr lvl="0" algn="ctr"/>
            <a:r>
              <a:rPr lang="en-CA" sz="1800" dirty="0"/>
              <a:t> </a:t>
            </a:r>
            <a:r>
              <a:rPr lang="en-CA" dirty="0"/>
              <a:t>O</a:t>
            </a:r>
            <a:r>
              <a:rPr lang="en-CA" sz="1800" dirty="0"/>
              <a:t>pen to anyone who wants to improve goalkeeping skills</a:t>
            </a:r>
            <a:endParaRPr lang="en-US" sz="1800" dirty="0"/>
          </a:p>
          <a:p>
            <a:pPr algn="ctr"/>
            <a:endParaRPr lang="en-CA" b="1" dirty="0">
              <a:cs typeface="Arial" panose="020B0604020202020204" pitchFamily="34" charset="0"/>
            </a:endParaRPr>
          </a:p>
        </p:txBody>
      </p:sp>
      <p:sp>
        <p:nvSpPr>
          <p:cNvPr id="2" name="TextBox 1">
            <a:extLst>
              <a:ext uri="{FF2B5EF4-FFF2-40B4-BE49-F238E27FC236}">
                <a16:creationId xmlns:a16="http://schemas.microsoft.com/office/drawing/2014/main" id="{C41801D6-C80D-A198-4443-2E0742C2806F}"/>
              </a:ext>
            </a:extLst>
          </p:cNvPr>
          <p:cNvSpPr txBox="1"/>
          <p:nvPr/>
        </p:nvSpPr>
        <p:spPr>
          <a:xfrm>
            <a:off x="2620479" y="388757"/>
            <a:ext cx="4730788" cy="461665"/>
          </a:xfrm>
          <a:prstGeom prst="rect">
            <a:avLst/>
          </a:prstGeom>
          <a:noFill/>
        </p:spPr>
        <p:txBody>
          <a:bodyPr wrap="square" rtlCol="0">
            <a:spAutoFit/>
          </a:bodyPr>
          <a:lstStyle/>
          <a:p>
            <a:pPr algn="ctr"/>
            <a:r>
              <a:rPr lang="en-CA" sz="2400" b="1" dirty="0"/>
              <a:t>Academy Skills Programs</a:t>
            </a:r>
          </a:p>
        </p:txBody>
      </p:sp>
    </p:spTree>
    <p:extLst>
      <p:ext uri="{BB962C8B-B14F-4D97-AF65-F5344CB8AC3E}">
        <p14:creationId xmlns:p14="http://schemas.microsoft.com/office/powerpoint/2010/main" val="871955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5DF758E-BFB9-3B42-8393-AAE3B5C61057}"/>
              </a:ext>
            </a:extLst>
          </p:cNvPr>
          <p:cNvSpPr txBox="1"/>
          <p:nvPr/>
        </p:nvSpPr>
        <p:spPr>
          <a:xfrm>
            <a:off x="536600" y="450850"/>
            <a:ext cx="8823300" cy="6801862"/>
          </a:xfrm>
          <a:prstGeom prst="rect">
            <a:avLst/>
          </a:prstGeom>
          <a:noFill/>
        </p:spPr>
        <p:txBody>
          <a:bodyPr wrap="square">
            <a:spAutoFit/>
          </a:bodyPr>
          <a:lstStyle/>
          <a:p>
            <a:br>
              <a:rPr lang="en-CA" dirty="0"/>
            </a:br>
            <a:br>
              <a:rPr lang="en-CA" dirty="0"/>
            </a:br>
            <a:endParaRPr lang="en-CA" b="1" dirty="0"/>
          </a:p>
          <a:p>
            <a:endParaRPr lang="en-CA" b="1" dirty="0"/>
          </a:p>
          <a:p>
            <a:br>
              <a:rPr lang="en-CA" dirty="0"/>
            </a:br>
            <a:r>
              <a:rPr lang="en-CA" sz="2000" b="1" dirty="0"/>
              <a:t>POLICIES </a:t>
            </a:r>
          </a:p>
          <a:p>
            <a:endParaRPr lang="en-CA" sz="2000" dirty="0"/>
          </a:p>
          <a:p>
            <a:r>
              <a:rPr lang="en-CA" sz="2000" b="1" dirty="0"/>
              <a:t>Calgary City FC adheres to CMSA Policies</a:t>
            </a:r>
          </a:p>
          <a:p>
            <a:endParaRPr lang="en-CA" sz="2000" b="1" dirty="0"/>
          </a:p>
          <a:p>
            <a:endParaRPr lang="en-CA" sz="2000" b="1" dirty="0"/>
          </a:p>
          <a:p>
            <a:endParaRPr lang="en-CA" sz="2000" b="1" dirty="0"/>
          </a:p>
          <a:p>
            <a:endParaRPr lang="en-CA" sz="1500" b="1" dirty="0"/>
          </a:p>
          <a:p>
            <a:pPr algn="l">
              <a:buFont typeface="Arial" panose="020B0604020202020204" pitchFamily="34" charset="0"/>
              <a:buChar char="•"/>
            </a:pPr>
            <a:r>
              <a:rPr lang="en-CA" sz="1600" b="0" i="0" u="none" strike="noStrike" dirty="0">
                <a:solidFill>
                  <a:srgbClr val="209AD6"/>
                </a:solidFill>
                <a:effectLst/>
                <a:latin typeface="Arial" panose="020B0604020202020204" pitchFamily="34" charset="0"/>
                <a:hlinkClick r:id="rId2"/>
              </a:rPr>
              <a:t>Accessibility, Equity, Diversity and Inclusion Policy</a:t>
            </a:r>
            <a:endParaRPr lang="en-CA" sz="1600" b="0" i="0" dirty="0">
              <a:solidFill>
                <a:srgbClr val="000000"/>
              </a:solidFill>
              <a:effectLst/>
              <a:latin typeface="Arial" panose="020B0604020202020204" pitchFamily="34" charset="0"/>
            </a:endParaRPr>
          </a:p>
          <a:p>
            <a:pPr algn="l">
              <a:buFont typeface="Arial" panose="020B0604020202020204" pitchFamily="34" charset="0"/>
              <a:buChar char="•"/>
            </a:pPr>
            <a:r>
              <a:rPr lang="en-CA" sz="1600" b="0" i="0" u="none" strike="noStrike" dirty="0">
                <a:solidFill>
                  <a:srgbClr val="1D8AC0"/>
                </a:solidFill>
                <a:effectLst/>
                <a:latin typeface="Arial" panose="020B0604020202020204" pitchFamily="34" charset="0"/>
                <a:hlinkClick r:id="rId3"/>
              </a:rPr>
              <a:t>Anti Discrimination Policy</a:t>
            </a:r>
            <a:endParaRPr lang="en-CA" sz="1600" b="0" i="0" dirty="0">
              <a:solidFill>
                <a:srgbClr val="000000"/>
              </a:solidFill>
              <a:effectLst/>
              <a:latin typeface="Arial" panose="020B0604020202020204" pitchFamily="34" charset="0"/>
            </a:endParaRPr>
          </a:p>
          <a:p>
            <a:pPr algn="l">
              <a:buFont typeface="Arial" panose="020B0604020202020204" pitchFamily="34" charset="0"/>
              <a:buChar char="•"/>
            </a:pPr>
            <a:r>
              <a:rPr lang="en-CA" sz="1600" b="0" i="0" u="none" strike="noStrike" dirty="0">
                <a:solidFill>
                  <a:srgbClr val="209AD6"/>
                </a:solidFill>
                <a:effectLst/>
                <a:latin typeface="Arial" panose="020B0604020202020204" pitchFamily="34" charset="0"/>
                <a:hlinkClick r:id="rId4"/>
              </a:rPr>
              <a:t>ASA Severe Weather and Air Quality Policy</a:t>
            </a:r>
            <a:endParaRPr lang="en-CA" sz="1600" b="0" i="0" dirty="0">
              <a:solidFill>
                <a:srgbClr val="000000"/>
              </a:solidFill>
              <a:effectLst/>
              <a:latin typeface="Arial" panose="020B0604020202020204" pitchFamily="34" charset="0"/>
            </a:endParaRPr>
          </a:p>
          <a:p>
            <a:pPr algn="l">
              <a:buFont typeface="Arial" panose="020B0604020202020204" pitchFamily="34" charset="0"/>
              <a:buChar char="•"/>
            </a:pPr>
            <a:r>
              <a:rPr lang="en-CA" sz="1600" b="0" i="0" u="none" strike="noStrike" dirty="0">
                <a:solidFill>
                  <a:srgbClr val="209AD6"/>
                </a:solidFill>
                <a:effectLst/>
                <a:latin typeface="Arial" panose="020B0604020202020204" pitchFamily="34" charset="0"/>
                <a:hlinkClick r:id="rId5"/>
              </a:rPr>
              <a:t>Bloodborne Pathogen Policy</a:t>
            </a:r>
            <a:endParaRPr lang="en-CA" sz="1600" b="0" i="0" dirty="0">
              <a:solidFill>
                <a:srgbClr val="000000"/>
              </a:solidFill>
              <a:effectLst/>
              <a:latin typeface="Arial" panose="020B0604020202020204" pitchFamily="34" charset="0"/>
            </a:endParaRPr>
          </a:p>
          <a:p>
            <a:pPr algn="l">
              <a:buFont typeface="Arial" panose="020B0604020202020204" pitchFamily="34" charset="0"/>
              <a:buChar char="•"/>
            </a:pPr>
            <a:r>
              <a:rPr lang="en-CA" sz="1600" b="0" i="0" u="none" strike="noStrike" dirty="0">
                <a:solidFill>
                  <a:srgbClr val="209AD6"/>
                </a:solidFill>
                <a:effectLst/>
                <a:latin typeface="Arial" panose="020B0604020202020204" pitchFamily="34" charset="0"/>
                <a:hlinkClick r:id="rId6"/>
              </a:rPr>
              <a:t>Code of Conduct to Protect Children</a:t>
            </a:r>
            <a:endParaRPr lang="en-CA" sz="1600" b="0" i="0" dirty="0">
              <a:solidFill>
                <a:srgbClr val="000000"/>
              </a:solidFill>
              <a:effectLst/>
              <a:latin typeface="Arial" panose="020B0604020202020204" pitchFamily="34" charset="0"/>
            </a:endParaRPr>
          </a:p>
          <a:p>
            <a:pPr algn="l">
              <a:buFont typeface="Arial" panose="020B0604020202020204" pitchFamily="34" charset="0"/>
              <a:buChar char="•"/>
            </a:pPr>
            <a:r>
              <a:rPr lang="en-CA" sz="1600" b="0" i="0" u="none" strike="noStrike" dirty="0">
                <a:solidFill>
                  <a:srgbClr val="209AD6"/>
                </a:solidFill>
                <a:effectLst/>
                <a:latin typeface="Arial" panose="020B0604020202020204" pitchFamily="34" charset="0"/>
                <a:hlinkClick r:id="rId7"/>
              </a:rPr>
              <a:t>Concussion Policy</a:t>
            </a:r>
            <a:endParaRPr lang="en-CA" sz="1600" b="0" i="0" dirty="0">
              <a:solidFill>
                <a:srgbClr val="000000"/>
              </a:solidFill>
              <a:effectLst/>
              <a:latin typeface="Arial" panose="020B0604020202020204" pitchFamily="34" charset="0"/>
            </a:endParaRPr>
          </a:p>
          <a:p>
            <a:pPr algn="l">
              <a:buFont typeface="Arial" panose="020B0604020202020204" pitchFamily="34" charset="0"/>
              <a:buChar char="•"/>
            </a:pPr>
            <a:r>
              <a:rPr lang="en-CA" sz="1600" b="0" i="0" u="none" strike="noStrike" dirty="0">
                <a:solidFill>
                  <a:srgbClr val="209AD6"/>
                </a:solidFill>
                <a:effectLst/>
                <a:latin typeface="Arial" panose="020B0604020202020204" pitchFamily="34" charset="0"/>
                <a:hlinkClick r:id="rId8"/>
              </a:rPr>
              <a:t>Extreme Heat Guidelines</a:t>
            </a:r>
            <a:endParaRPr lang="en-CA" sz="1600" b="0" i="0" dirty="0">
              <a:solidFill>
                <a:srgbClr val="000000"/>
              </a:solidFill>
              <a:effectLst/>
              <a:latin typeface="Arial" panose="020B0604020202020204" pitchFamily="34" charset="0"/>
            </a:endParaRPr>
          </a:p>
          <a:p>
            <a:pPr algn="l">
              <a:buFont typeface="Arial" panose="020B0604020202020204" pitchFamily="34" charset="0"/>
              <a:buChar char="•"/>
            </a:pPr>
            <a:r>
              <a:rPr lang="en-CA" sz="1600" b="0" i="0" u="none" strike="noStrike" dirty="0">
                <a:solidFill>
                  <a:srgbClr val="209AD6"/>
                </a:solidFill>
                <a:effectLst/>
                <a:latin typeface="Arial" panose="020B0604020202020204" pitchFamily="34" charset="0"/>
                <a:hlinkClick r:id="rId9"/>
              </a:rPr>
              <a:t>Governance Policy</a:t>
            </a:r>
            <a:endParaRPr lang="en-CA" sz="1600" b="0" i="0" dirty="0">
              <a:solidFill>
                <a:srgbClr val="000000"/>
              </a:solidFill>
              <a:effectLst/>
              <a:latin typeface="Arial" panose="020B0604020202020204" pitchFamily="34" charset="0"/>
            </a:endParaRPr>
          </a:p>
          <a:p>
            <a:pPr algn="l">
              <a:buFont typeface="Arial" panose="020B0604020202020204" pitchFamily="34" charset="0"/>
              <a:buChar char="•"/>
            </a:pPr>
            <a:r>
              <a:rPr lang="en-CA" sz="1600" b="0" i="0" u="none" strike="noStrike" dirty="0">
                <a:solidFill>
                  <a:srgbClr val="209AD6"/>
                </a:solidFill>
                <a:effectLst/>
                <a:latin typeface="Arial" panose="020B0604020202020204" pitchFamily="34" charset="0"/>
                <a:hlinkClick r:id="rId10"/>
              </a:rPr>
              <a:t>Harassment Policy</a:t>
            </a:r>
            <a:endParaRPr lang="en-CA" sz="1600" b="0" i="0" dirty="0">
              <a:solidFill>
                <a:srgbClr val="000000"/>
              </a:solidFill>
              <a:effectLst/>
              <a:latin typeface="Arial" panose="020B0604020202020204" pitchFamily="34" charset="0"/>
            </a:endParaRPr>
          </a:p>
          <a:p>
            <a:pPr algn="l">
              <a:buFont typeface="Arial" panose="020B0604020202020204" pitchFamily="34" charset="0"/>
              <a:buChar char="•"/>
            </a:pPr>
            <a:r>
              <a:rPr lang="en-CA" sz="1600" b="0" i="0" u="none" strike="noStrike" dirty="0">
                <a:solidFill>
                  <a:srgbClr val="209AD6"/>
                </a:solidFill>
                <a:effectLst/>
                <a:latin typeface="Arial" panose="020B0604020202020204" pitchFamily="34" charset="0"/>
                <a:hlinkClick r:id="rId11"/>
              </a:rPr>
              <a:t>Privacy Policy</a:t>
            </a:r>
            <a:endParaRPr lang="en-CA" sz="1600" b="0" i="0" dirty="0">
              <a:solidFill>
                <a:srgbClr val="000000"/>
              </a:solidFill>
              <a:effectLst/>
              <a:latin typeface="Arial" panose="020B0604020202020204" pitchFamily="34" charset="0"/>
            </a:endParaRPr>
          </a:p>
          <a:p>
            <a:endParaRPr lang="en-CA" sz="1500" b="1" dirty="0"/>
          </a:p>
          <a:p>
            <a:endParaRPr lang="en-CA" dirty="0"/>
          </a:p>
          <a:p>
            <a:endParaRPr lang="en-US" dirty="0"/>
          </a:p>
        </p:txBody>
      </p:sp>
      <p:pic>
        <p:nvPicPr>
          <p:cNvPr id="8" name="Picture 7" descr="A close up of a sign&#10;&#10;Description automatically generated">
            <a:extLst>
              <a:ext uri="{FF2B5EF4-FFF2-40B4-BE49-F238E27FC236}">
                <a16:creationId xmlns:a16="http://schemas.microsoft.com/office/drawing/2014/main" id="{28A25B80-05BF-C042-BB74-3211AE55A3D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73662" y="883775"/>
            <a:ext cx="2581738" cy="2581738"/>
          </a:xfrm>
          <a:prstGeom prst="rect">
            <a:avLst/>
          </a:prstGeom>
        </p:spPr>
      </p:pic>
    </p:spTree>
    <p:extLst>
      <p:ext uri="{BB962C8B-B14F-4D97-AF65-F5344CB8AC3E}">
        <p14:creationId xmlns:p14="http://schemas.microsoft.com/office/powerpoint/2010/main" val="500385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close up of a sign&#10;&#10;Description automatically generated">
            <a:extLst>
              <a:ext uri="{FF2B5EF4-FFF2-40B4-BE49-F238E27FC236}">
                <a16:creationId xmlns:a16="http://schemas.microsoft.com/office/drawing/2014/main" id="{B5854BB1-5916-580D-91B1-9266CF1F0A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632" y="2145767"/>
            <a:ext cx="2560320" cy="2560320"/>
          </a:xfrm>
          <a:prstGeom prst="rect">
            <a:avLst/>
          </a:prstGeom>
        </p:spPr>
      </p:pic>
      <p:cxnSp>
        <p:nvCxnSpPr>
          <p:cNvPr id="10" name="Straight Connector 9">
            <a:extLst>
              <a:ext uri="{FF2B5EF4-FFF2-40B4-BE49-F238E27FC236}">
                <a16:creationId xmlns:a16="http://schemas.microsoft.com/office/drawing/2014/main" id="{50DA1EB8-87CF-4588-A1FD-4756F9A28F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10079"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7A4E378-EA57-47B9-B1EB-58B998F6CF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2595"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4" name="Picture 3" descr="A advertisement for painting company&#10;&#10;Description automatically generated">
            <a:extLst>
              <a:ext uri="{FF2B5EF4-FFF2-40B4-BE49-F238E27FC236}">
                <a16:creationId xmlns:a16="http://schemas.microsoft.com/office/drawing/2014/main" id="{EE3E9075-2F2C-720F-D5A8-EBB776C4413A}"/>
              </a:ext>
            </a:extLst>
          </p:cNvPr>
          <p:cNvPicPr>
            <a:picLocks noChangeAspect="1"/>
          </p:cNvPicPr>
          <p:nvPr/>
        </p:nvPicPr>
        <p:blipFill>
          <a:blip r:embed="rId3"/>
          <a:stretch>
            <a:fillRect/>
          </a:stretch>
        </p:blipFill>
        <p:spPr>
          <a:xfrm>
            <a:off x="3242963" y="1706618"/>
            <a:ext cx="5637376" cy="3365700"/>
          </a:xfrm>
          <a:prstGeom prst="rect">
            <a:avLst/>
          </a:prstGeom>
        </p:spPr>
      </p:pic>
      <p:cxnSp>
        <p:nvCxnSpPr>
          <p:cNvPr id="14" name="Straight Connector 13">
            <a:extLst>
              <a:ext uri="{FF2B5EF4-FFF2-40B4-BE49-F238E27FC236}">
                <a16:creationId xmlns:a16="http://schemas.microsoft.com/office/drawing/2014/main" id="{D2B31ED6-76F0-425A-9A41-C947AEF9C1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66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Picture 4" descr="A red text on a white background&#10;&#10;Description automatically generated">
            <a:extLst>
              <a:ext uri="{FF2B5EF4-FFF2-40B4-BE49-F238E27FC236}">
                <a16:creationId xmlns:a16="http://schemas.microsoft.com/office/drawing/2014/main" id="{DC1A8F7B-F969-2E66-EAEA-1C15AF17C226}"/>
              </a:ext>
            </a:extLst>
          </p:cNvPr>
          <p:cNvPicPr>
            <a:picLocks noChangeAspect="1"/>
          </p:cNvPicPr>
          <p:nvPr/>
        </p:nvPicPr>
        <p:blipFill>
          <a:blip r:embed="rId4"/>
          <a:stretch>
            <a:fillRect/>
          </a:stretch>
        </p:blipFill>
        <p:spPr>
          <a:xfrm>
            <a:off x="9154632" y="2516731"/>
            <a:ext cx="2560320" cy="505663"/>
          </a:xfrm>
          <a:prstGeom prst="rect">
            <a:avLst/>
          </a:prstGeom>
        </p:spPr>
      </p:pic>
      <p:sp>
        <p:nvSpPr>
          <p:cNvPr id="7" name="TextBox 6">
            <a:extLst>
              <a:ext uri="{FF2B5EF4-FFF2-40B4-BE49-F238E27FC236}">
                <a16:creationId xmlns:a16="http://schemas.microsoft.com/office/drawing/2014/main" id="{72756C6F-53FB-A16D-69B2-8C674BB75FB6}"/>
              </a:ext>
            </a:extLst>
          </p:cNvPr>
          <p:cNvSpPr txBox="1"/>
          <p:nvPr/>
        </p:nvSpPr>
        <p:spPr>
          <a:xfrm>
            <a:off x="3051544" y="5598740"/>
            <a:ext cx="6103088" cy="369332"/>
          </a:xfrm>
          <a:prstGeom prst="rect">
            <a:avLst/>
          </a:prstGeom>
          <a:noFill/>
        </p:spPr>
        <p:txBody>
          <a:bodyPr wrap="square">
            <a:spAutoFit/>
          </a:bodyPr>
          <a:lstStyle/>
          <a:p>
            <a:pPr lvl="0" algn="ctr">
              <a:lnSpc>
                <a:spcPct val="90000"/>
              </a:lnSpc>
              <a:spcBef>
                <a:spcPct val="0"/>
              </a:spcBef>
              <a:spcAft>
                <a:spcPts val="800"/>
              </a:spcAft>
              <a:buSzPts val="1000"/>
              <a:tabLst>
                <a:tab pos="457200" algn="l"/>
              </a:tabLst>
            </a:pPr>
            <a:r>
              <a:rPr lang="en-US" sz="2000" b="1" i="1" dirty="0">
                <a:latin typeface="+mj-lt"/>
                <a:ea typeface="+mj-ea"/>
                <a:cs typeface="+mj-cs"/>
                <a:hlinkClick r:id="rId5"/>
              </a:rPr>
              <a:t>Please check other sponsorship opportunities</a:t>
            </a:r>
            <a:endParaRPr lang="en-US" sz="2000" b="1" i="1" dirty="0">
              <a:latin typeface="+mj-lt"/>
              <a:ea typeface="+mj-ea"/>
              <a:cs typeface="+mj-cs"/>
            </a:endParaRPr>
          </a:p>
        </p:txBody>
      </p:sp>
      <p:sp>
        <p:nvSpPr>
          <p:cNvPr id="9" name="TextBox 8">
            <a:extLst>
              <a:ext uri="{FF2B5EF4-FFF2-40B4-BE49-F238E27FC236}">
                <a16:creationId xmlns:a16="http://schemas.microsoft.com/office/drawing/2014/main" id="{CE68E699-BA80-8B76-2A17-8A66DB7E4425}"/>
              </a:ext>
            </a:extLst>
          </p:cNvPr>
          <p:cNvSpPr txBox="1"/>
          <p:nvPr/>
        </p:nvSpPr>
        <p:spPr>
          <a:xfrm>
            <a:off x="3049172" y="476295"/>
            <a:ext cx="6098344" cy="535531"/>
          </a:xfrm>
          <a:prstGeom prst="rect">
            <a:avLst/>
          </a:prstGeom>
          <a:noFill/>
        </p:spPr>
        <p:txBody>
          <a:bodyPr wrap="square">
            <a:spAutoFit/>
          </a:bodyPr>
          <a:lstStyle/>
          <a:p>
            <a:pPr lvl="0" algn="ctr">
              <a:lnSpc>
                <a:spcPct val="90000"/>
              </a:lnSpc>
              <a:spcBef>
                <a:spcPct val="0"/>
              </a:spcBef>
              <a:spcAft>
                <a:spcPts val="800"/>
              </a:spcAft>
              <a:buSzPts val="1000"/>
              <a:tabLst>
                <a:tab pos="457200" algn="l"/>
              </a:tabLst>
            </a:pPr>
            <a:r>
              <a:rPr lang="en-US" sz="3200" b="1" dirty="0">
                <a:latin typeface="+mj-lt"/>
                <a:ea typeface="+mj-ea"/>
                <a:cs typeface="+mj-cs"/>
              </a:rPr>
              <a:t>Thank you to our sponsors</a:t>
            </a:r>
          </a:p>
        </p:txBody>
      </p:sp>
      <p:pic>
        <p:nvPicPr>
          <p:cNvPr id="8" name="Picture 7">
            <a:extLst>
              <a:ext uri="{FF2B5EF4-FFF2-40B4-BE49-F238E27FC236}">
                <a16:creationId xmlns:a16="http://schemas.microsoft.com/office/drawing/2014/main" id="{478C4EE4-71BC-53CA-4369-E2C96ECC5D54}"/>
              </a:ext>
            </a:extLst>
          </p:cNvPr>
          <p:cNvPicPr>
            <a:picLocks noChangeAspect="1"/>
          </p:cNvPicPr>
          <p:nvPr/>
        </p:nvPicPr>
        <p:blipFill>
          <a:blip r:embed="rId6"/>
          <a:stretch>
            <a:fillRect/>
          </a:stretch>
        </p:blipFill>
        <p:spPr>
          <a:xfrm>
            <a:off x="8861064" y="3156833"/>
            <a:ext cx="3228136" cy="1709013"/>
          </a:xfrm>
          <a:prstGeom prst="rect">
            <a:avLst/>
          </a:prstGeom>
        </p:spPr>
      </p:pic>
    </p:spTree>
    <p:extLst>
      <p:ext uri="{BB962C8B-B14F-4D97-AF65-F5344CB8AC3E}">
        <p14:creationId xmlns:p14="http://schemas.microsoft.com/office/powerpoint/2010/main" val="1785627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sign&#10;&#10;Description automatically generated">
            <a:extLst>
              <a:ext uri="{FF2B5EF4-FFF2-40B4-BE49-F238E27FC236}">
                <a16:creationId xmlns:a16="http://schemas.microsoft.com/office/drawing/2014/main" id="{E4BA9995-C7CA-174E-8B97-4C5687D088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1441" y="1943011"/>
            <a:ext cx="2961177" cy="2961177"/>
          </a:xfrm>
          <a:prstGeom prst="rect">
            <a:avLst/>
          </a:prstGeom>
        </p:spPr>
      </p:pic>
      <p:sp>
        <p:nvSpPr>
          <p:cNvPr id="3" name="TextBox 2">
            <a:extLst>
              <a:ext uri="{FF2B5EF4-FFF2-40B4-BE49-F238E27FC236}">
                <a16:creationId xmlns:a16="http://schemas.microsoft.com/office/drawing/2014/main" id="{760BE375-F6D6-E549-8186-B63BE768DABD}"/>
              </a:ext>
            </a:extLst>
          </p:cNvPr>
          <p:cNvSpPr txBox="1"/>
          <p:nvPr/>
        </p:nvSpPr>
        <p:spPr>
          <a:xfrm>
            <a:off x="249382" y="0"/>
            <a:ext cx="7889950" cy="6847200"/>
          </a:xfrm>
          <a:prstGeom prst="rect">
            <a:avLst/>
          </a:prstGeom>
        </p:spPr>
        <p:txBody>
          <a:bodyPr vert="horz" lIns="91440" tIns="45720" rIns="91440" bIns="45720" rtlCol="0" anchor="ctr">
            <a:normAutofit fontScale="92500" lnSpcReduction="10000"/>
          </a:bodyPr>
          <a:lstStyle/>
          <a:p>
            <a:pPr algn="ctr">
              <a:lnSpc>
                <a:spcPct val="90000"/>
              </a:lnSpc>
              <a:spcAft>
                <a:spcPts val="600"/>
              </a:spcAft>
            </a:pPr>
            <a:endParaRPr lang="en-US" sz="2200" b="1" dirty="0"/>
          </a:p>
          <a:p>
            <a:pPr algn="ctr">
              <a:lnSpc>
                <a:spcPct val="90000"/>
              </a:lnSpc>
              <a:spcAft>
                <a:spcPts val="600"/>
              </a:spcAft>
            </a:pPr>
            <a:r>
              <a:rPr lang="en-US" sz="1900" b="1" dirty="0"/>
              <a:t>CALGARY CITY FC AID</a:t>
            </a:r>
          </a:p>
          <a:p>
            <a:pPr algn="ctr">
              <a:lnSpc>
                <a:spcPct val="90000"/>
              </a:lnSpc>
              <a:spcAft>
                <a:spcPts val="600"/>
              </a:spcAft>
            </a:pPr>
            <a:endParaRPr lang="en-US" sz="3200" b="1" dirty="0"/>
          </a:p>
          <a:p>
            <a:pPr>
              <a:lnSpc>
                <a:spcPct val="90000"/>
              </a:lnSpc>
              <a:spcAft>
                <a:spcPts val="600"/>
              </a:spcAft>
            </a:pPr>
            <a:r>
              <a:rPr lang="en-CA" sz="1500" b="1" dirty="0"/>
              <a:t>Calgary City FC family AID</a:t>
            </a:r>
          </a:p>
          <a:p>
            <a:pPr>
              <a:lnSpc>
                <a:spcPct val="90000"/>
              </a:lnSpc>
              <a:spcAft>
                <a:spcPts val="600"/>
              </a:spcAft>
            </a:pPr>
            <a:r>
              <a:rPr lang="en-CA" sz="1500" dirty="0"/>
              <a:t>At our club, we are community-oriented, helping each other. We understand that not all families have the same opportunities. Our club offers payment installments (3), or you can make one full payment. </a:t>
            </a:r>
          </a:p>
          <a:p>
            <a:pPr>
              <a:lnSpc>
                <a:spcPct val="90000"/>
              </a:lnSpc>
              <a:spcAft>
                <a:spcPts val="600"/>
              </a:spcAft>
            </a:pPr>
            <a:r>
              <a:rPr lang="en-CA" sz="1500" b="1" dirty="0"/>
              <a:t>Three or more Sibling Discount</a:t>
            </a:r>
          </a:p>
          <a:p>
            <a:pPr>
              <a:lnSpc>
                <a:spcPct val="90000"/>
              </a:lnSpc>
              <a:spcAft>
                <a:spcPts val="600"/>
              </a:spcAft>
            </a:pPr>
            <a:r>
              <a:rPr lang="en-CA" sz="1500" dirty="0"/>
              <a:t>As part of our commitment to families, we offer a 25% discount when you register all 3 or more siblings to any of our CMSA programs U7 and Up. </a:t>
            </a:r>
          </a:p>
          <a:p>
            <a:pPr>
              <a:lnSpc>
                <a:spcPct val="90000"/>
              </a:lnSpc>
              <a:spcAft>
                <a:spcPts val="600"/>
              </a:spcAft>
            </a:pPr>
            <a:r>
              <a:rPr lang="en-CA" sz="1500" b="1" dirty="0"/>
              <a:t>First-Time Club Players</a:t>
            </a:r>
          </a:p>
          <a:p>
            <a:pPr>
              <a:lnSpc>
                <a:spcPct val="90000"/>
              </a:lnSpc>
              <a:spcAft>
                <a:spcPts val="600"/>
              </a:spcAft>
            </a:pPr>
            <a:r>
              <a:rPr lang="en-CA" sz="1500" dirty="0"/>
              <a:t>If your child has </a:t>
            </a:r>
            <a:r>
              <a:rPr lang="en-CA" sz="1500" b="1" dirty="0"/>
              <a:t>NEVER</a:t>
            </a:r>
            <a:r>
              <a:rPr lang="en-CA" sz="1500" dirty="0"/>
              <a:t> been registered with a club before, we would like to welcome you with a $25 discount on your first registration for any CMSA programs.</a:t>
            </a:r>
          </a:p>
          <a:p>
            <a:pPr>
              <a:lnSpc>
                <a:spcPct val="90000"/>
              </a:lnSpc>
              <a:spcAft>
                <a:spcPts val="600"/>
              </a:spcAft>
            </a:pPr>
            <a:endParaRPr lang="en-CA" sz="1500" dirty="0"/>
          </a:p>
          <a:p>
            <a:pPr>
              <a:lnSpc>
                <a:spcPct val="90000"/>
              </a:lnSpc>
              <a:spcAft>
                <a:spcPts val="600"/>
              </a:spcAft>
            </a:pPr>
            <a:r>
              <a:rPr lang="en-CA" sz="1500" b="1" dirty="0"/>
              <a:t>FREE SHOE EXCHANGE </a:t>
            </a:r>
            <a:r>
              <a:rPr lang="en-CA" sz="1500" dirty="0"/>
              <a:t>(Bring a pair OR Take a pair) </a:t>
            </a:r>
          </a:p>
          <a:p>
            <a:pPr>
              <a:lnSpc>
                <a:spcPct val="90000"/>
              </a:lnSpc>
              <a:spcAft>
                <a:spcPts val="600"/>
              </a:spcAft>
            </a:pPr>
            <a:r>
              <a:rPr lang="en-CA" sz="1500" dirty="0"/>
              <a:t>Donate your clean &amp; gently used soccer shoes, or other gear for those who may need it. </a:t>
            </a:r>
          </a:p>
          <a:p>
            <a:pPr>
              <a:lnSpc>
                <a:spcPct val="90000"/>
              </a:lnSpc>
              <a:spcAft>
                <a:spcPts val="600"/>
              </a:spcAft>
            </a:pPr>
            <a:r>
              <a:rPr lang="en-CA" sz="1500" b="1" dirty="0"/>
              <a:t>New Referral</a:t>
            </a:r>
            <a:r>
              <a:rPr lang="en-CA" sz="1500" dirty="0"/>
              <a:t> Invite a NEW friend to join our club, and as an appreciation, you will receive a </a:t>
            </a:r>
            <a:r>
              <a:rPr lang="en-CA" sz="1500" b="1" dirty="0"/>
              <a:t>10% discount </a:t>
            </a:r>
            <a:r>
              <a:rPr lang="en-CA" sz="1500" dirty="0"/>
              <a:t>on your registration fees, which can be credited to your account for </a:t>
            </a:r>
            <a:r>
              <a:rPr lang="en-CA" sz="1500" b="1" dirty="0"/>
              <a:t>each referral</a:t>
            </a:r>
            <a:r>
              <a:rPr lang="en-CA" sz="1500" dirty="0"/>
              <a:t>. </a:t>
            </a:r>
          </a:p>
          <a:p>
            <a:r>
              <a:rPr lang="en-CA" sz="1500" b="1" dirty="0"/>
              <a:t>Bring a Friend Initiative</a:t>
            </a:r>
            <a:br>
              <a:rPr lang="en-CA" sz="1500" dirty="0"/>
            </a:br>
            <a:r>
              <a:rPr lang="en-CA" sz="1500" dirty="0"/>
              <a:t>Help grow our girls’ soccer program!</a:t>
            </a:r>
          </a:p>
          <a:p>
            <a:r>
              <a:rPr lang="en-CA" sz="1500" dirty="0"/>
              <a:t>If you bring a new female player to join the CMSA league, both you and your friend will receive a </a:t>
            </a:r>
            <a:r>
              <a:rPr lang="en-CA" sz="1500" b="1" dirty="0"/>
              <a:t>25% discount on registration fees that will be credited to your club account</a:t>
            </a:r>
            <a:r>
              <a:rPr lang="en-CA" sz="1500" dirty="0"/>
              <a:t>. This offer is valid for new female players born between </a:t>
            </a:r>
            <a:r>
              <a:rPr lang="en-CA" sz="1500" b="1" dirty="0"/>
              <a:t>2016 to 2021</a:t>
            </a:r>
            <a:r>
              <a:rPr lang="en-CA" sz="1500" dirty="0"/>
              <a:t>. Let’s build our community together—one teammate at a time!</a:t>
            </a:r>
          </a:p>
          <a:p>
            <a:endParaRPr lang="en-CA" sz="1500" dirty="0"/>
          </a:p>
          <a:p>
            <a:r>
              <a:rPr lang="en-CA" sz="1500" b="1" dirty="0"/>
              <a:t>FINANCIAL ASSISTANCE </a:t>
            </a:r>
            <a:endParaRPr lang="en-CA" sz="1500" dirty="0"/>
          </a:p>
          <a:p>
            <a:r>
              <a:rPr lang="en-CA" sz="1500" dirty="0"/>
              <a:t>To apply for financial assistance, please complete the applications online listed below, and submit completed applications.</a:t>
            </a:r>
          </a:p>
          <a:p>
            <a:endParaRPr lang="en-CA" sz="1500" dirty="0"/>
          </a:p>
          <a:p>
            <a:pPr marL="285750" indent="-285750">
              <a:buFont typeface="Arial" panose="020B0604020202020204" pitchFamily="34" charset="0"/>
              <a:buChar char="•"/>
            </a:pPr>
            <a:r>
              <a:rPr lang="en-CA" sz="1500" b="1" dirty="0">
                <a:hlinkClick r:id="rId4"/>
              </a:rPr>
              <a:t>KidSport</a:t>
            </a:r>
            <a:endParaRPr lang="en-CA" sz="1500" dirty="0"/>
          </a:p>
          <a:p>
            <a:pPr marL="285750" indent="-285750">
              <a:buFont typeface="Arial" panose="020B0604020202020204" pitchFamily="34" charset="0"/>
              <a:buChar char="•"/>
            </a:pPr>
            <a:r>
              <a:rPr lang="en-CA" sz="1500" b="1" dirty="0">
                <a:hlinkClick r:id="rId5"/>
              </a:rPr>
              <a:t>Jumpstart</a:t>
            </a:r>
            <a:endParaRPr lang="en-CA" sz="1500" b="1" dirty="0"/>
          </a:p>
          <a:p>
            <a:pPr marL="285750" indent="-285750">
              <a:buFont typeface="Arial" panose="020B0604020202020204" pitchFamily="34" charset="0"/>
              <a:buChar char="•"/>
            </a:pPr>
            <a:r>
              <a:rPr lang="en-CA" sz="1500" b="1" dirty="0">
                <a:hlinkClick r:id="rId6"/>
              </a:rPr>
              <a:t>Their Opportunity </a:t>
            </a:r>
            <a:endParaRPr lang="en-CA" sz="1500" b="1" dirty="0"/>
          </a:p>
          <a:p>
            <a:pPr indent="-228600">
              <a:lnSpc>
                <a:spcPct val="90000"/>
              </a:lnSpc>
              <a:spcAft>
                <a:spcPts val="600"/>
              </a:spcAft>
              <a:buFont typeface="Arial" panose="020B0604020202020204" pitchFamily="34" charset="0"/>
              <a:buChar char="•"/>
            </a:pPr>
            <a:endParaRPr lang="en-US" sz="1500" dirty="0"/>
          </a:p>
        </p:txBody>
      </p:sp>
      <p:sp>
        <p:nvSpPr>
          <p:cNvPr id="14" name="TextBox 13">
            <a:extLst>
              <a:ext uri="{FF2B5EF4-FFF2-40B4-BE49-F238E27FC236}">
                <a16:creationId xmlns:a16="http://schemas.microsoft.com/office/drawing/2014/main" id="{56AD3C0A-5196-194C-937A-6F201FDAF18F}"/>
              </a:ext>
            </a:extLst>
          </p:cNvPr>
          <p:cNvSpPr txBox="1"/>
          <p:nvPr/>
        </p:nvSpPr>
        <p:spPr>
          <a:xfrm>
            <a:off x="8875993" y="5156140"/>
            <a:ext cx="3582109" cy="341632"/>
          </a:xfrm>
          <a:prstGeom prst="rect">
            <a:avLst/>
          </a:prstGeom>
          <a:noFill/>
        </p:spPr>
        <p:txBody>
          <a:bodyPr wrap="square">
            <a:spAutoFit/>
          </a:bodyPr>
          <a:lstStyle/>
          <a:p>
            <a:pPr algn="ctr">
              <a:lnSpc>
                <a:spcPct val="90000"/>
              </a:lnSpc>
              <a:spcBef>
                <a:spcPct val="0"/>
              </a:spcBef>
              <a:spcAft>
                <a:spcPts val="600"/>
              </a:spcAft>
            </a:pPr>
            <a:r>
              <a:rPr lang="en-US" b="1" dirty="0">
                <a:latin typeface="Gill Sans MT Condensed" panose="020B0506020104020203" pitchFamily="34" charset="0"/>
                <a:ea typeface="+mj-ea"/>
                <a:cs typeface="+mj-cs"/>
              </a:rPr>
              <a:t>”NEVER </a:t>
            </a:r>
            <a:r>
              <a:rPr lang="en-CA" dirty="0">
                <a:latin typeface="Gill Sans MT" panose="020B0502020104020203" pitchFamily="34" charset="77"/>
                <a:cs typeface="Arial" panose="020B0604020202020204" pitchFamily="34" charset="0"/>
              </a:rPr>
              <a:t>S</a:t>
            </a:r>
            <a:r>
              <a:rPr lang="en-US" b="1" dirty="0">
                <a:latin typeface="Gill Sans MT Condensed" panose="020B0506020104020203" pitchFamily="34" charset="0"/>
                <a:ea typeface="+mj-ea"/>
                <a:cs typeface="+mj-cs"/>
              </a:rPr>
              <a:t>TOP BELIEVING”</a:t>
            </a:r>
            <a:endParaRPr lang="en-US" dirty="0">
              <a:latin typeface="Gill Sans MT Condensed" panose="020B0506020104020203" pitchFamily="34" charset="0"/>
              <a:ea typeface="+mj-ea"/>
              <a:cs typeface="+mj-cs"/>
            </a:endParaRPr>
          </a:p>
        </p:txBody>
      </p:sp>
    </p:spTree>
    <p:extLst>
      <p:ext uri="{BB962C8B-B14F-4D97-AF65-F5344CB8AC3E}">
        <p14:creationId xmlns:p14="http://schemas.microsoft.com/office/powerpoint/2010/main" val="1190930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sign&#10;&#10;Description automatically generated">
            <a:extLst>
              <a:ext uri="{FF2B5EF4-FFF2-40B4-BE49-F238E27FC236}">
                <a16:creationId xmlns:a16="http://schemas.microsoft.com/office/drawing/2014/main" id="{E4BA9995-C7CA-174E-8B97-4C5687D088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3264" y="1324796"/>
            <a:ext cx="1576196" cy="1576196"/>
          </a:xfrm>
          <a:prstGeom prst="rect">
            <a:avLst/>
          </a:prstGeom>
        </p:spPr>
      </p:pic>
      <p:sp>
        <p:nvSpPr>
          <p:cNvPr id="3" name="TextBox 2">
            <a:extLst>
              <a:ext uri="{FF2B5EF4-FFF2-40B4-BE49-F238E27FC236}">
                <a16:creationId xmlns:a16="http://schemas.microsoft.com/office/drawing/2014/main" id="{760BE375-F6D6-E549-8186-B63BE768DABD}"/>
              </a:ext>
            </a:extLst>
          </p:cNvPr>
          <p:cNvSpPr txBox="1"/>
          <p:nvPr/>
        </p:nvSpPr>
        <p:spPr>
          <a:xfrm>
            <a:off x="355196" y="0"/>
            <a:ext cx="7368200" cy="6847200"/>
          </a:xfrm>
          <a:prstGeom prst="rect">
            <a:avLst/>
          </a:prstGeom>
        </p:spPr>
        <p:txBody>
          <a:bodyPr vert="horz" lIns="91440" tIns="45720" rIns="91440" bIns="45720" rtlCol="0" anchor="ctr">
            <a:normAutofit/>
          </a:bodyPr>
          <a:lstStyle/>
          <a:p>
            <a:pPr>
              <a:lnSpc>
                <a:spcPct val="90000"/>
              </a:lnSpc>
              <a:spcAft>
                <a:spcPts val="600"/>
              </a:spcAft>
            </a:pPr>
            <a:r>
              <a:rPr lang="en-CA" sz="1600" dirty="0"/>
              <a:t> </a:t>
            </a:r>
          </a:p>
        </p:txBody>
      </p:sp>
      <p:sp>
        <p:nvSpPr>
          <p:cNvPr id="14" name="TextBox 13">
            <a:extLst>
              <a:ext uri="{FF2B5EF4-FFF2-40B4-BE49-F238E27FC236}">
                <a16:creationId xmlns:a16="http://schemas.microsoft.com/office/drawing/2014/main" id="{56AD3C0A-5196-194C-937A-6F201FDAF18F}"/>
              </a:ext>
            </a:extLst>
          </p:cNvPr>
          <p:cNvSpPr txBox="1"/>
          <p:nvPr/>
        </p:nvSpPr>
        <p:spPr>
          <a:xfrm>
            <a:off x="9481860" y="3051440"/>
            <a:ext cx="2672630" cy="424732"/>
          </a:xfrm>
          <a:prstGeom prst="rect">
            <a:avLst/>
          </a:prstGeom>
          <a:noFill/>
        </p:spPr>
        <p:txBody>
          <a:bodyPr wrap="square">
            <a:spAutoFit/>
          </a:bodyPr>
          <a:lstStyle/>
          <a:p>
            <a:pPr algn="ctr">
              <a:lnSpc>
                <a:spcPct val="90000"/>
              </a:lnSpc>
              <a:spcBef>
                <a:spcPct val="0"/>
              </a:spcBef>
              <a:spcAft>
                <a:spcPts val="600"/>
              </a:spcAft>
            </a:pPr>
            <a:r>
              <a:rPr lang="en-US" sz="2400" b="1" dirty="0">
                <a:latin typeface="Gill Sans MT Condensed" panose="020B0506020104020203" pitchFamily="34" charset="0"/>
                <a:ea typeface="+mj-ea"/>
                <a:cs typeface="+mj-cs"/>
              </a:rPr>
              <a:t>”NEVER </a:t>
            </a:r>
            <a:r>
              <a:rPr lang="en-CA" sz="2400" dirty="0">
                <a:latin typeface="Gill Sans MT" panose="020B0502020104020203" pitchFamily="34" charset="77"/>
                <a:cs typeface="Arial" panose="020B0604020202020204" pitchFamily="34" charset="0"/>
              </a:rPr>
              <a:t>S</a:t>
            </a:r>
            <a:r>
              <a:rPr lang="en-US" sz="2400" b="1" dirty="0">
                <a:latin typeface="Gill Sans MT Condensed" panose="020B0506020104020203" pitchFamily="34" charset="0"/>
                <a:ea typeface="+mj-ea"/>
                <a:cs typeface="+mj-cs"/>
              </a:rPr>
              <a:t>TOP BELIEVING”</a:t>
            </a:r>
            <a:endParaRPr lang="en-US" sz="2400" dirty="0">
              <a:latin typeface="Gill Sans MT Condensed" panose="020B0506020104020203" pitchFamily="34" charset="0"/>
              <a:ea typeface="+mj-ea"/>
              <a:cs typeface="+mj-cs"/>
            </a:endParaRPr>
          </a:p>
        </p:txBody>
      </p:sp>
      <p:sp>
        <p:nvSpPr>
          <p:cNvPr id="4" name="TextBox 3">
            <a:extLst>
              <a:ext uri="{FF2B5EF4-FFF2-40B4-BE49-F238E27FC236}">
                <a16:creationId xmlns:a16="http://schemas.microsoft.com/office/drawing/2014/main" id="{4C2CC3A3-920F-3AD5-CB43-ED2809EDBBDA}"/>
              </a:ext>
            </a:extLst>
          </p:cNvPr>
          <p:cNvSpPr txBox="1"/>
          <p:nvPr/>
        </p:nvSpPr>
        <p:spPr>
          <a:xfrm>
            <a:off x="154745" y="80925"/>
            <a:ext cx="9453489" cy="6254020"/>
          </a:xfrm>
          <a:prstGeom prst="rect">
            <a:avLst/>
          </a:prstGeom>
          <a:noFill/>
        </p:spPr>
        <p:txBody>
          <a:bodyPr wrap="square">
            <a:spAutoFit/>
          </a:bodyPr>
          <a:lstStyle/>
          <a:p>
            <a:pPr algn="ctr">
              <a:lnSpc>
                <a:spcPct val="90000"/>
              </a:lnSpc>
              <a:spcAft>
                <a:spcPts val="600"/>
              </a:spcAft>
            </a:pPr>
            <a:endParaRPr lang="en-US" sz="2800" b="1" dirty="0"/>
          </a:p>
          <a:p>
            <a:pPr algn="ctr">
              <a:lnSpc>
                <a:spcPct val="90000"/>
              </a:lnSpc>
              <a:spcAft>
                <a:spcPts val="600"/>
              </a:spcAft>
            </a:pPr>
            <a:endParaRPr lang="en-US" sz="2800" b="1" dirty="0"/>
          </a:p>
          <a:p>
            <a:pPr algn="ctr">
              <a:lnSpc>
                <a:spcPct val="90000"/>
              </a:lnSpc>
              <a:spcAft>
                <a:spcPts val="600"/>
              </a:spcAft>
            </a:pPr>
            <a:r>
              <a:rPr lang="en-CA" sz="1800" b="1" dirty="0"/>
              <a:t> VOLUNTEERS ARE ESSENTIAL FOR OUR CLUB</a:t>
            </a:r>
          </a:p>
          <a:p>
            <a:pPr algn="ctr">
              <a:lnSpc>
                <a:spcPct val="90000"/>
              </a:lnSpc>
              <a:spcAft>
                <a:spcPts val="600"/>
              </a:spcAft>
            </a:pPr>
            <a:endParaRPr lang="en-CA" sz="1800" b="1" dirty="0"/>
          </a:p>
          <a:p>
            <a:pPr algn="ctr">
              <a:lnSpc>
                <a:spcPct val="90000"/>
              </a:lnSpc>
              <a:spcAft>
                <a:spcPts val="600"/>
              </a:spcAft>
            </a:pPr>
            <a:endParaRPr lang="en-CA" sz="1800" b="1" dirty="0"/>
          </a:p>
          <a:p>
            <a:pPr>
              <a:lnSpc>
                <a:spcPct val="90000"/>
              </a:lnSpc>
              <a:spcAft>
                <a:spcPts val="600"/>
              </a:spcAft>
            </a:pPr>
            <a:r>
              <a:rPr lang="en-CA" sz="1400" dirty="0"/>
              <a:t>Volunteer as a coach, team manager, or let us know how you can help our club. </a:t>
            </a:r>
            <a:r>
              <a:rPr lang="en-CA" sz="1400" b="1" dirty="0"/>
              <a:t>It is fun and rewarding to give back to the community and support our young athletes! </a:t>
            </a:r>
          </a:p>
          <a:p>
            <a:pPr>
              <a:lnSpc>
                <a:spcPct val="90000"/>
              </a:lnSpc>
              <a:spcAft>
                <a:spcPts val="600"/>
              </a:spcAft>
            </a:pPr>
            <a:r>
              <a:rPr lang="en-CA" sz="1400" dirty="0"/>
              <a:t>Calgary City FC provides an environment for all coaches to develop and continue their learning and education. We provide coaches with the opportunity to complete their mandatory NCCP courses and community coaching stream, and we continue to support our coaches in getting a </a:t>
            </a:r>
          </a:p>
          <a:p>
            <a:pPr>
              <a:lnSpc>
                <a:spcPct val="90000"/>
              </a:lnSpc>
              <a:spcAft>
                <a:spcPts val="600"/>
              </a:spcAft>
            </a:pPr>
            <a:r>
              <a:rPr lang="en-CA" sz="1400" dirty="0"/>
              <a:t>C License certification. </a:t>
            </a:r>
          </a:p>
          <a:p>
            <a:pPr>
              <a:lnSpc>
                <a:spcPct val="90000"/>
              </a:lnSpc>
              <a:spcAft>
                <a:spcPts val="600"/>
              </a:spcAft>
            </a:pPr>
            <a:r>
              <a:rPr lang="en-CA" sz="1400" dirty="0"/>
              <a:t>We do require that all coaches, managers and BOD accept the Calgary City FC Harassment Policy agree to abide by the league Coach Code of Conduct and have a valid Police check. If you are interested in coaching, managing a team or helping our club, please do not hesitate to let us know. </a:t>
            </a:r>
            <a:r>
              <a:rPr lang="en-CA" sz="1400" dirty="0">
                <a:hlinkClick r:id="rId4"/>
              </a:rPr>
              <a:t>Info@calgarycityfc.ca</a:t>
            </a:r>
            <a:endParaRPr lang="en-CA" sz="1400" dirty="0"/>
          </a:p>
          <a:p>
            <a:pPr>
              <a:lnSpc>
                <a:spcPct val="90000"/>
              </a:lnSpc>
              <a:spcAft>
                <a:spcPts val="600"/>
              </a:spcAft>
            </a:pPr>
            <a:endParaRPr lang="en-CA" sz="1400" dirty="0"/>
          </a:p>
          <a:p>
            <a:pPr algn="ctr">
              <a:lnSpc>
                <a:spcPct val="90000"/>
              </a:lnSpc>
              <a:spcAft>
                <a:spcPts val="600"/>
              </a:spcAft>
            </a:pPr>
            <a:r>
              <a:rPr lang="en-CA" b="1" dirty="0"/>
              <a:t>VOLUNTEER CREDIT PROGRAM</a:t>
            </a:r>
          </a:p>
          <a:p>
            <a:pPr algn="ctr">
              <a:lnSpc>
                <a:spcPct val="90000"/>
              </a:lnSpc>
              <a:spcAft>
                <a:spcPts val="600"/>
              </a:spcAft>
            </a:pPr>
            <a:endParaRPr lang="en-CA" sz="1400" b="1" dirty="0"/>
          </a:p>
          <a:p>
            <a:pPr>
              <a:lnSpc>
                <a:spcPct val="90000"/>
              </a:lnSpc>
              <a:spcAft>
                <a:spcPts val="600"/>
              </a:spcAft>
            </a:pPr>
            <a:r>
              <a:rPr lang="en-CA" sz="1400" dirty="0"/>
              <a:t>Credits will be offered at the </a:t>
            </a:r>
            <a:r>
              <a:rPr lang="en-CA" sz="1400" b="1" dirty="0"/>
              <a:t>END</a:t>
            </a:r>
            <a:r>
              <a:rPr lang="en-CA" sz="1400" dirty="0"/>
              <a:t> of the season for VOLUNTEERS to be used for the following season:</a:t>
            </a:r>
          </a:p>
          <a:p>
            <a:pPr>
              <a:lnSpc>
                <a:spcPct val="90000"/>
              </a:lnSpc>
              <a:spcAft>
                <a:spcPts val="600"/>
              </a:spcAft>
            </a:pPr>
            <a:r>
              <a:rPr lang="en-CA" sz="1400" dirty="0"/>
              <a:t>Head Coach $50</a:t>
            </a:r>
          </a:p>
          <a:p>
            <a:pPr>
              <a:lnSpc>
                <a:spcPct val="90000"/>
              </a:lnSpc>
              <a:spcAft>
                <a:spcPts val="600"/>
              </a:spcAft>
            </a:pPr>
            <a:r>
              <a:rPr lang="en-CA" sz="1400" dirty="0"/>
              <a:t>Team Manager $50</a:t>
            </a:r>
            <a:endParaRPr lang="en-US" sz="1400" dirty="0"/>
          </a:p>
          <a:p>
            <a:pPr>
              <a:lnSpc>
                <a:spcPct val="90000"/>
              </a:lnSpc>
              <a:spcAft>
                <a:spcPts val="600"/>
              </a:spcAft>
            </a:pPr>
            <a:r>
              <a:rPr lang="en-US" sz="1400" dirty="0"/>
              <a:t>Other volunteer credits to be discussed </a:t>
            </a:r>
            <a:endParaRPr lang="en-CA" sz="1400" dirty="0"/>
          </a:p>
          <a:p>
            <a:pPr algn="ctr">
              <a:lnSpc>
                <a:spcPct val="90000"/>
              </a:lnSpc>
              <a:spcAft>
                <a:spcPts val="600"/>
              </a:spcAft>
            </a:pPr>
            <a:endParaRPr lang="en-CA" sz="1800" b="1" dirty="0"/>
          </a:p>
        </p:txBody>
      </p:sp>
    </p:spTree>
    <p:extLst>
      <p:ext uri="{BB962C8B-B14F-4D97-AF65-F5344CB8AC3E}">
        <p14:creationId xmlns:p14="http://schemas.microsoft.com/office/powerpoint/2010/main" val="1022498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sign&#10;&#10;Description automatically generated">
            <a:extLst>
              <a:ext uri="{FF2B5EF4-FFF2-40B4-BE49-F238E27FC236}">
                <a16:creationId xmlns:a16="http://schemas.microsoft.com/office/drawing/2014/main" id="{1AE35549-B40B-7B74-F756-C59AEFE2C8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0525" y="1098134"/>
            <a:ext cx="1926645" cy="1926645"/>
          </a:xfrm>
          <a:prstGeom prst="rect">
            <a:avLst/>
          </a:prstGeom>
        </p:spPr>
      </p:pic>
      <p:sp>
        <p:nvSpPr>
          <p:cNvPr id="3" name="TextBox 2">
            <a:extLst>
              <a:ext uri="{FF2B5EF4-FFF2-40B4-BE49-F238E27FC236}">
                <a16:creationId xmlns:a16="http://schemas.microsoft.com/office/drawing/2014/main" id="{A7CCC63B-3963-9476-7960-92E5F85875F7}"/>
              </a:ext>
            </a:extLst>
          </p:cNvPr>
          <p:cNvSpPr txBox="1"/>
          <p:nvPr/>
        </p:nvSpPr>
        <p:spPr>
          <a:xfrm>
            <a:off x="8258648" y="3379264"/>
            <a:ext cx="3793049" cy="424732"/>
          </a:xfrm>
          <a:prstGeom prst="rect">
            <a:avLst/>
          </a:prstGeom>
          <a:noFill/>
        </p:spPr>
        <p:txBody>
          <a:bodyPr wrap="square">
            <a:spAutoFit/>
          </a:bodyPr>
          <a:lstStyle/>
          <a:p>
            <a:pPr algn="ctr">
              <a:lnSpc>
                <a:spcPct val="90000"/>
              </a:lnSpc>
              <a:spcBef>
                <a:spcPct val="0"/>
              </a:spcBef>
              <a:spcAft>
                <a:spcPts val="600"/>
              </a:spcAft>
            </a:pPr>
            <a:r>
              <a:rPr lang="en-US" sz="2400" b="1" dirty="0">
                <a:latin typeface="Gill Sans MT Condensed" panose="020B0506020104020203" pitchFamily="34" charset="0"/>
                <a:ea typeface="+mj-ea"/>
                <a:cs typeface="+mj-cs"/>
              </a:rPr>
              <a:t>”NEVER </a:t>
            </a:r>
            <a:r>
              <a:rPr lang="en-CA" sz="2400" dirty="0">
                <a:latin typeface="Gill Sans MT" panose="020B0502020104020203" pitchFamily="34" charset="77"/>
                <a:cs typeface="Arial" panose="020B0604020202020204" pitchFamily="34" charset="0"/>
              </a:rPr>
              <a:t>S</a:t>
            </a:r>
            <a:r>
              <a:rPr lang="en-US" sz="2400" b="1" dirty="0">
                <a:latin typeface="Gill Sans MT Condensed" panose="020B0506020104020203" pitchFamily="34" charset="0"/>
                <a:ea typeface="+mj-ea"/>
                <a:cs typeface="+mj-cs"/>
              </a:rPr>
              <a:t>TOP BELIEVING”</a:t>
            </a:r>
            <a:endParaRPr lang="en-US" sz="2400" dirty="0">
              <a:latin typeface="Gill Sans MT Condensed" panose="020B0506020104020203" pitchFamily="34" charset="0"/>
              <a:ea typeface="+mj-ea"/>
              <a:cs typeface="+mj-cs"/>
            </a:endParaRPr>
          </a:p>
        </p:txBody>
      </p:sp>
      <p:pic>
        <p:nvPicPr>
          <p:cNvPr id="4" name="Picture 3" descr="A chart of coaching standards&#10;&#10;Description automatically generated">
            <a:extLst>
              <a:ext uri="{FF2B5EF4-FFF2-40B4-BE49-F238E27FC236}">
                <a16:creationId xmlns:a16="http://schemas.microsoft.com/office/drawing/2014/main" id="{EDD7DFF5-139B-5725-B47C-329095A25166}"/>
              </a:ext>
            </a:extLst>
          </p:cNvPr>
          <p:cNvPicPr>
            <a:picLocks noChangeAspect="1"/>
          </p:cNvPicPr>
          <p:nvPr/>
        </p:nvPicPr>
        <p:blipFill>
          <a:blip r:embed="rId3"/>
          <a:stretch>
            <a:fillRect/>
          </a:stretch>
        </p:blipFill>
        <p:spPr>
          <a:xfrm>
            <a:off x="229511" y="356839"/>
            <a:ext cx="8397668" cy="5728287"/>
          </a:xfrm>
          <a:prstGeom prst="rect">
            <a:avLst/>
          </a:prstGeom>
        </p:spPr>
      </p:pic>
      <p:pic>
        <p:nvPicPr>
          <p:cNvPr id="5" name="Picture 4" descr="A logo for a company&#10;&#10;Description automatically generated">
            <a:extLst>
              <a:ext uri="{FF2B5EF4-FFF2-40B4-BE49-F238E27FC236}">
                <a16:creationId xmlns:a16="http://schemas.microsoft.com/office/drawing/2014/main" id="{EA4DFB35-B8C0-7E76-B223-121686A15536}"/>
              </a:ext>
            </a:extLst>
          </p:cNvPr>
          <p:cNvPicPr>
            <a:picLocks noChangeAspect="1"/>
          </p:cNvPicPr>
          <p:nvPr/>
        </p:nvPicPr>
        <p:blipFill>
          <a:blip r:embed="rId4"/>
          <a:stretch>
            <a:fillRect/>
          </a:stretch>
        </p:blipFill>
        <p:spPr>
          <a:xfrm>
            <a:off x="9191849" y="4158481"/>
            <a:ext cx="1926645" cy="1926645"/>
          </a:xfrm>
          <a:prstGeom prst="rect">
            <a:avLst/>
          </a:prstGeom>
        </p:spPr>
      </p:pic>
    </p:spTree>
    <p:extLst>
      <p:ext uri="{BB962C8B-B14F-4D97-AF65-F5344CB8AC3E}">
        <p14:creationId xmlns:p14="http://schemas.microsoft.com/office/powerpoint/2010/main" val="1923179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sign&#10;&#10;Description automatically generated">
            <a:extLst>
              <a:ext uri="{FF2B5EF4-FFF2-40B4-BE49-F238E27FC236}">
                <a16:creationId xmlns:a16="http://schemas.microsoft.com/office/drawing/2014/main" id="{E4BA9995-C7CA-174E-8B97-4C5687D088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7909" y="1239065"/>
            <a:ext cx="2006445" cy="2006445"/>
          </a:xfrm>
          <a:prstGeom prst="rect">
            <a:avLst/>
          </a:prstGeom>
        </p:spPr>
      </p:pic>
      <p:sp>
        <p:nvSpPr>
          <p:cNvPr id="3" name="TextBox 2">
            <a:extLst>
              <a:ext uri="{FF2B5EF4-FFF2-40B4-BE49-F238E27FC236}">
                <a16:creationId xmlns:a16="http://schemas.microsoft.com/office/drawing/2014/main" id="{760BE375-F6D6-E549-8186-B63BE768DABD}"/>
              </a:ext>
            </a:extLst>
          </p:cNvPr>
          <p:cNvSpPr txBox="1"/>
          <p:nvPr/>
        </p:nvSpPr>
        <p:spPr>
          <a:xfrm>
            <a:off x="152401" y="0"/>
            <a:ext cx="9595508" cy="6847200"/>
          </a:xfrm>
          <a:prstGeom prst="rect">
            <a:avLst/>
          </a:prstGeom>
        </p:spPr>
        <p:txBody>
          <a:bodyPr vert="horz" lIns="91440" tIns="45720" rIns="91440" bIns="45720" rtlCol="0" anchor="ctr">
            <a:normAutofit/>
          </a:bodyPr>
          <a:lstStyle/>
          <a:p>
            <a:pPr algn="ctr">
              <a:lnSpc>
                <a:spcPct val="90000"/>
              </a:lnSpc>
              <a:spcAft>
                <a:spcPts val="600"/>
              </a:spcAft>
            </a:pPr>
            <a:r>
              <a:rPr lang="en-US" sz="2400" b="1" i="1" dirty="0">
                <a:solidFill>
                  <a:srgbClr val="FF0000"/>
                </a:solidFill>
              </a:rPr>
              <a:t>NEW</a:t>
            </a:r>
            <a:r>
              <a:rPr lang="en-US" sz="2400" b="1" dirty="0"/>
              <a:t> </a:t>
            </a:r>
            <a:r>
              <a:rPr lang="en-US" b="1" dirty="0"/>
              <a:t>Calgary City FC KIT</a:t>
            </a:r>
          </a:p>
          <a:p>
            <a:pPr>
              <a:lnSpc>
                <a:spcPct val="90000"/>
              </a:lnSpc>
              <a:spcAft>
                <a:spcPts val="600"/>
              </a:spcAft>
            </a:pPr>
            <a:endParaRPr lang="en-CA" sz="1600" dirty="0"/>
          </a:p>
          <a:p>
            <a:pPr>
              <a:lnSpc>
                <a:spcPct val="90000"/>
              </a:lnSpc>
              <a:spcAft>
                <a:spcPts val="600"/>
              </a:spcAft>
            </a:pPr>
            <a:r>
              <a:rPr lang="en-CA" sz="1600" b="1" dirty="0"/>
              <a:t>Gear Requirements:</a:t>
            </a:r>
          </a:p>
          <a:p>
            <a:pPr>
              <a:lnSpc>
                <a:spcPct val="90000"/>
              </a:lnSpc>
              <a:spcAft>
                <a:spcPts val="600"/>
              </a:spcAft>
            </a:pPr>
            <a:r>
              <a:rPr lang="en-CA" sz="1600" dirty="0"/>
              <a:t>Each player must have their shin pads and appropriate footwear for soccer.</a:t>
            </a:r>
          </a:p>
          <a:p>
            <a:pPr>
              <a:lnSpc>
                <a:spcPct val="90000"/>
              </a:lnSpc>
              <a:spcAft>
                <a:spcPts val="600"/>
              </a:spcAft>
            </a:pPr>
            <a:r>
              <a:rPr lang="en-CA" sz="1600" dirty="0"/>
              <a:t>For grassroots programs (U7 to U9), we have sponsorship from Tim Hortons and Shane Homes, which provide us with the players' uniforms.</a:t>
            </a:r>
          </a:p>
          <a:p>
            <a:pPr>
              <a:lnSpc>
                <a:spcPct val="90000"/>
              </a:lnSpc>
              <a:spcAft>
                <a:spcPts val="600"/>
              </a:spcAft>
            </a:pPr>
            <a:r>
              <a:rPr lang="en-CA" sz="1600" dirty="0"/>
              <a:t>Players new to the team or moving up to U10 will be required to purchase a CCFC Kit ($135), while existing players will pay $50. The kit includes a backpack, two jerseys (home and away), shorts, socks, a hoodie, and a training T-shirt (red or white). The set is mandatory – all players must wear the proper gear, with no exceptions, and players will keep the whole kit. </a:t>
            </a:r>
          </a:p>
          <a:p>
            <a:pPr>
              <a:lnSpc>
                <a:spcPct val="90000"/>
              </a:lnSpc>
              <a:spcAft>
                <a:spcPts val="600"/>
              </a:spcAft>
            </a:pPr>
            <a:endParaRPr lang="en-CA" sz="1600" b="1" dirty="0"/>
          </a:p>
          <a:p>
            <a:pPr>
              <a:lnSpc>
                <a:spcPct val="90000"/>
              </a:lnSpc>
              <a:spcAft>
                <a:spcPts val="600"/>
              </a:spcAft>
            </a:pPr>
            <a:r>
              <a:rPr lang="en-CA" sz="1600" b="1" dirty="0"/>
              <a:t>Education fee:</a:t>
            </a:r>
          </a:p>
          <a:p>
            <a:pPr>
              <a:lnSpc>
                <a:spcPct val="90000"/>
              </a:lnSpc>
              <a:spcAft>
                <a:spcPts val="600"/>
              </a:spcAft>
            </a:pPr>
            <a:r>
              <a:rPr lang="en-CA" sz="1600" dirty="0"/>
              <a:t>The $15 education fee covers costs for our team officials’ training, such as Respect in Sport, National Coaching Certification Program courses, coach licenses, and development.</a:t>
            </a:r>
          </a:p>
          <a:p>
            <a:pPr>
              <a:lnSpc>
                <a:spcPct val="90000"/>
              </a:lnSpc>
              <a:spcAft>
                <a:spcPts val="600"/>
              </a:spcAft>
            </a:pPr>
            <a:endParaRPr lang="en-CA" sz="1600" dirty="0"/>
          </a:p>
          <a:p>
            <a:pPr>
              <a:lnSpc>
                <a:spcPct val="90000"/>
              </a:lnSpc>
              <a:spcAft>
                <a:spcPts val="600"/>
              </a:spcAft>
            </a:pPr>
            <a:r>
              <a:rPr lang="en-CA" sz="1600" b="1" dirty="0"/>
              <a:t>Facility:</a:t>
            </a:r>
          </a:p>
          <a:p>
            <a:pPr>
              <a:lnSpc>
                <a:spcPct val="90000"/>
              </a:lnSpc>
              <a:spcAft>
                <a:spcPts val="600"/>
              </a:spcAft>
            </a:pPr>
            <a:r>
              <a:rPr lang="en-CA" sz="1600" dirty="0"/>
              <a:t>A $15 facility fee will be added to all registrations. Calgary City FC plans to have its own facility for its players. This fee will be used solely for facility development. Please visit our website for more details about the project.</a:t>
            </a:r>
          </a:p>
          <a:p>
            <a:pPr>
              <a:lnSpc>
                <a:spcPct val="90000"/>
              </a:lnSpc>
              <a:spcAft>
                <a:spcPts val="600"/>
              </a:spcAft>
            </a:pPr>
            <a:endParaRPr lang="en-CA" sz="1600" dirty="0"/>
          </a:p>
          <a:p>
            <a:pPr>
              <a:lnSpc>
                <a:spcPct val="90000"/>
              </a:lnSpc>
              <a:spcAft>
                <a:spcPts val="600"/>
              </a:spcAft>
            </a:pPr>
            <a:r>
              <a:rPr lang="en-CA" sz="1600" b="1" dirty="0"/>
              <a:t>* Education and facility fees are in addition to registration fees.</a:t>
            </a:r>
          </a:p>
          <a:p>
            <a:pPr indent="-228600">
              <a:lnSpc>
                <a:spcPct val="90000"/>
              </a:lnSpc>
              <a:spcAft>
                <a:spcPts val="600"/>
              </a:spcAft>
              <a:buFont typeface="Arial" panose="020B0604020202020204" pitchFamily="34" charset="0"/>
              <a:buChar char="•"/>
            </a:pPr>
            <a:endParaRPr lang="en-US" sz="800" dirty="0"/>
          </a:p>
        </p:txBody>
      </p:sp>
      <p:sp>
        <p:nvSpPr>
          <p:cNvPr id="14" name="TextBox 13">
            <a:extLst>
              <a:ext uri="{FF2B5EF4-FFF2-40B4-BE49-F238E27FC236}">
                <a16:creationId xmlns:a16="http://schemas.microsoft.com/office/drawing/2014/main" id="{56AD3C0A-5196-194C-937A-6F201FDAF18F}"/>
              </a:ext>
            </a:extLst>
          </p:cNvPr>
          <p:cNvSpPr txBox="1"/>
          <p:nvPr/>
        </p:nvSpPr>
        <p:spPr>
          <a:xfrm>
            <a:off x="9337969" y="3503953"/>
            <a:ext cx="2826327" cy="424732"/>
          </a:xfrm>
          <a:prstGeom prst="rect">
            <a:avLst/>
          </a:prstGeom>
          <a:noFill/>
        </p:spPr>
        <p:txBody>
          <a:bodyPr wrap="square">
            <a:spAutoFit/>
          </a:bodyPr>
          <a:lstStyle/>
          <a:p>
            <a:pPr algn="ctr">
              <a:lnSpc>
                <a:spcPct val="90000"/>
              </a:lnSpc>
              <a:spcBef>
                <a:spcPct val="0"/>
              </a:spcBef>
              <a:spcAft>
                <a:spcPts val="600"/>
              </a:spcAft>
            </a:pPr>
            <a:r>
              <a:rPr lang="en-US" sz="2400" b="1" dirty="0">
                <a:latin typeface="Gill Sans MT Condensed" panose="020B0506020104020203" pitchFamily="34" charset="0"/>
                <a:ea typeface="+mj-ea"/>
                <a:cs typeface="+mj-cs"/>
              </a:rPr>
              <a:t>”NEVER </a:t>
            </a:r>
            <a:r>
              <a:rPr lang="en-CA" sz="2400" dirty="0">
                <a:latin typeface="Gill Sans MT" panose="020B0502020104020203" pitchFamily="34" charset="77"/>
                <a:cs typeface="Arial" panose="020B0604020202020204" pitchFamily="34" charset="0"/>
              </a:rPr>
              <a:t>S</a:t>
            </a:r>
            <a:r>
              <a:rPr lang="en-US" sz="2400" b="1" dirty="0">
                <a:latin typeface="Gill Sans MT Condensed" panose="020B0506020104020203" pitchFamily="34" charset="0"/>
                <a:ea typeface="+mj-ea"/>
                <a:cs typeface="+mj-cs"/>
              </a:rPr>
              <a:t>TOP BELIEVING”</a:t>
            </a:r>
            <a:endParaRPr lang="en-US" sz="2400" dirty="0">
              <a:latin typeface="Gill Sans MT Condensed" panose="020B0506020104020203" pitchFamily="34" charset="0"/>
              <a:ea typeface="+mj-ea"/>
              <a:cs typeface="+mj-cs"/>
            </a:endParaRPr>
          </a:p>
        </p:txBody>
      </p:sp>
    </p:spTree>
    <p:extLst>
      <p:ext uri="{BB962C8B-B14F-4D97-AF65-F5344CB8AC3E}">
        <p14:creationId xmlns:p14="http://schemas.microsoft.com/office/powerpoint/2010/main" val="2014192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ool ball, gambling house&#10;&#10;Description automatically generated">
            <a:extLst>
              <a:ext uri="{FF2B5EF4-FFF2-40B4-BE49-F238E27FC236}">
                <a16:creationId xmlns:a16="http://schemas.microsoft.com/office/drawing/2014/main" id="{6940D196-1524-92CB-2CA2-DE1C3AC60A27}"/>
              </a:ext>
            </a:extLst>
          </p:cNvPr>
          <p:cNvPicPr>
            <a:picLocks noChangeAspect="1"/>
          </p:cNvPicPr>
          <p:nvPr/>
        </p:nvPicPr>
        <p:blipFill>
          <a:blip r:embed="rId2"/>
          <a:stretch>
            <a:fillRect/>
          </a:stretch>
        </p:blipFill>
        <p:spPr>
          <a:xfrm>
            <a:off x="2209800" y="217053"/>
            <a:ext cx="7772400" cy="2189747"/>
          </a:xfrm>
          <a:prstGeom prst="rect">
            <a:avLst/>
          </a:prstGeom>
        </p:spPr>
      </p:pic>
      <p:sp>
        <p:nvSpPr>
          <p:cNvPr id="3" name="TextBox 2">
            <a:extLst>
              <a:ext uri="{FF2B5EF4-FFF2-40B4-BE49-F238E27FC236}">
                <a16:creationId xmlns:a16="http://schemas.microsoft.com/office/drawing/2014/main" id="{8A5ACDB7-AA42-8C4D-7BB4-E9E32981CE38}"/>
              </a:ext>
            </a:extLst>
          </p:cNvPr>
          <p:cNvSpPr txBox="1"/>
          <p:nvPr/>
        </p:nvSpPr>
        <p:spPr>
          <a:xfrm>
            <a:off x="2830047" y="6102150"/>
            <a:ext cx="6544530" cy="590931"/>
          </a:xfrm>
          <a:prstGeom prst="rect">
            <a:avLst/>
          </a:prstGeom>
          <a:noFill/>
        </p:spPr>
        <p:txBody>
          <a:bodyPr wrap="square">
            <a:spAutoFit/>
          </a:bodyPr>
          <a:lstStyle/>
          <a:p>
            <a:pPr algn="ctr">
              <a:lnSpc>
                <a:spcPct val="90000"/>
              </a:lnSpc>
              <a:spcAft>
                <a:spcPts val="600"/>
              </a:spcAft>
            </a:pPr>
            <a:r>
              <a:rPr lang="en-CA" dirty="0"/>
              <a:t>Calgary City FC uniform information and gear, please visit</a:t>
            </a:r>
            <a:r>
              <a:rPr lang="en-CA" sz="1800" dirty="0"/>
              <a:t>: </a:t>
            </a:r>
            <a:r>
              <a:rPr lang="en-CA" sz="1800" dirty="0">
                <a:hlinkClick r:id="rId3"/>
              </a:rPr>
              <a:t>https://calgarycityfc.itemorder.com/shop/home/</a:t>
            </a:r>
            <a:endParaRPr lang="en-CA" sz="1800" dirty="0"/>
          </a:p>
        </p:txBody>
      </p:sp>
      <p:pic>
        <p:nvPicPr>
          <p:cNvPr id="5" name="Picture 4" descr="A picture containing text, clothing, trouser&#10;&#10;Description automatically generated">
            <a:extLst>
              <a:ext uri="{FF2B5EF4-FFF2-40B4-BE49-F238E27FC236}">
                <a16:creationId xmlns:a16="http://schemas.microsoft.com/office/drawing/2014/main" id="{7BCA2D7B-2340-B4AD-08D6-DE3074CE5814}"/>
              </a:ext>
            </a:extLst>
          </p:cNvPr>
          <p:cNvPicPr>
            <a:picLocks noChangeAspect="1"/>
          </p:cNvPicPr>
          <p:nvPr/>
        </p:nvPicPr>
        <p:blipFill>
          <a:blip r:embed="rId4"/>
          <a:stretch>
            <a:fillRect/>
          </a:stretch>
        </p:blipFill>
        <p:spPr>
          <a:xfrm>
            <a:off x="2823735" y="2439507"/>
            <a:ext cx="6544530" cy="1877385"/>
          </a:xfrm>
          <a:prstGeom prst="rect">
            <a:avLst/>
          </a:prstGeom>
        </p:spPr>
      </p:pic>
      <p:pic>
        <p:nvPicPr>
          <p:cNvPr id="12" name="Picture 11" descr="A picture containing text, clothing, trouser&#10;&#10;Description automatically generated">
            <a:extLst>
              <a:ext uri="{FF2B5EF4-FFF2-40B4-BE49-F238E27FC236}">
                <a16:creationId xmlns:a16="http://schemas.microsoft.com/office/drawing/2014/main" id="{0D76CB63-8A32-C39E-5A58-6765A8FEA296}"/>
              </a:ext>
            </a:extLst>
          </p:cNvPr>
          <p:cNvPicPr>
            <a:picLocks noChangeAspect="1"/>
          </p:cNvPicPr>
          <p:nvPr/>
        </p:nvPicPr>
        <p:blipFill>
          <a:blip r:embed="rId5"/>
          <a:stretch>
            <a:fillRect/>
          </a:stretch>
        </p:blipFill>
        <p:spPr>
          <a:xfrm>
            <a:off x="2823735" y="4244796"/>
            <a:ext cx="6588148" cy="1857061"/>
          </a:xfrm>
          <a:prstGeom prst="rect">
            <a:avLst/>
          </a:prstGeom>
        </p:spPr>
      </p:pic>
    </p:spTree>
    <p:extLst>
      <p:ext uri="{BB962C8B-B14F-4D97-AF65-F5344CB8AC3E}">
        <p14:creationId xmlns:p14="http://schemas.microsoft.com/office/powerpoint/2010/main" val="2964576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5DF758E-BFB9-3B42-8393-AAE3B5C61057}"/>
              </a:ext>
            </a:extLst>
          </p:cNvPr>
          <p:cNvSpPr txBox="1"/>
          <p:nvPr/>
        </p:nvSpPr>
        <p:spPr>
          <a:xfrm>
            <a:off x="259761" y="-79596"/>
            <a:ext cx="12112348" cy="7109639"/>
          </a:xfrm>
          <a:prstGeom prst="rect">
            <a:avLst/>
          </a:prstGeom>
          <a:noFill/>
        </p:spPr>
        <p:txBody>
          <a:bodyPr wrap="square">
            <a:spAutoFit/>
          </a:bodyPr>
          <a:lstStyle/>
          <a:p>
            <a:br>
              <a:rPr lang="en-CA" dirty="0"/>
            </a:br>
            <a:r>
              <a:rPr lang="en-CA" b="1" dirty="0"/>
              <a:t>HOW TO REGISTER </a:t>
            </a:r>
          </a:p>
          <a:p>
            <a:pPr marL="342900" indent="-342900">
              <a:buFont typeface="+mj-lt"/>
              <a:buAutoNum type="arabicParenR"/>
            </a:pPr>
            <a:r>
              <a:rPr lang="en-CA" sz="1400" dirty="0"/>
              <a:t>To</a:t>
            </a:r>
            <a:r>
              <a:rPr lang="en-CA" sz="1400" dirty="0">
                <a:hlinkClick r:id="rId2"/>
              </a:rPr>
              <a:t> register </a:t>
            </a:r>
            <a:r>
              <a:rPr lang="en-CA" sz="1400" dirty="0"/>
              <a:t>for a program, visit </a:t>
            </a:r>
            <a:r>
              <a:rPr lang="en-CA" sz="1400" dirty="0">
                <a:hlinkClick r:id="rId3"/>
              </a:rPr>
              <a:t>Calgary City FC </a:t>
            </a:r>
            <a:r>
              <a:rPr lang="en-CA" sz="1400" dirty="0"/>
              <a:t>and click on the program that you want to register</a:t>
            </a:r>
          </a:p>
          <a:p>
            <a:pPr marL="342900" indent="-342900" algn="l" rtl="0">
              <a:buFont typeface="+mj-lt"/>
              <a:buAutoNum type="arabicParenR"/>
            </a:pPr>
            <a:r>
              <a:rPr lang="en-US" sz="1400" b="0" i="0" dirty="0">
                <a:solidFill>
                  <a:srgbClr val="000000"/>
                </a:solidFill>
                <a:effectLst/>
              </a:rPr>
              <a:t>Create a </a:t>
            </a:r>
            <a:r>
              <a:rPr lang="en-US" sz="1400" b="0" i="0" dirty="0" err="1">
                <a:solidFill>
                  <a:srgbClr val="000000"/>
                </a:solidFill>
                <a:effectLst/>
              </a:rPr>
              <a:t>Demosphere</a:t>
            </a:r>
            <a:r>
              <a:rPr lang="en-US" sz="1400" b="0" i="0" dirty="0">
                <a:solidFill>
                  <a:srgbClr val="000000"/>
                </a:solidFill>
                <a:effectLst/>
              </a:rPr>
              <a:t> account under your name - Parent/Guardian</a:t>
            </a:r>
          </a:p>
          <a:p>
            <a:pPr marL="342900" indent="-342900" algn="l" rtl="0">
              <a:buFont typeface="+mj-lt"/>
              <a:buAutoNum type="arabicParenR"/>
            </a:pPr>
            <a:r>
              <a:rPr lang="en-US" sz="1400" b="0" i="0" dirty="0">
                <a:solidFill>
                  <a:srgbClr val="000000"/>
                </a:solidFill>
                <a:effectLst/>
              </a:rPr>
              <a:t>Add a player – each player in your family needs to be added individually</a:t>
            </a:r>
          </a:p>
          <a:p>
            <a:pPr marL="342900" indent="-342900" algn="l" rtl="0">
              <a:buFont typeface="+mj-lt"/>
              <a:buAutoNum type="arabicParenR"/>
            </a:pPr>
            <a:r>
              <a:rPr lang="en-US" sz="1400" b="0" i="0" dirty="0">
                <a:solidFill>
                  <a:srgbClr val="000000"/>
                </a:solidFill>
                <a:effectLst/>
              </a:rPr>
              <a:t>Click on register now and pick the product you want to register your player in </a:t>
            </a:r>
          </a:p>
          <a:p>
            <a:pPr marL="342900" indent="-342900" algn="l" rtl="0">
              <a:buFont typeface="+mj-lt"/>
              <a:buAutoNum type="arabicParenR"/>
            </a:pPr>
            <a:r>
              <a:rPr lang="en-US" sz="1400" dirty="0">
                <a:solidFill>
                  <a:srgbClr val="000000"/>
                </a:solidFill>
              </a:rPr>
              <a:t>Once you have added all the products you want to register click on “Add to Basket” </a:t>
            </a:r>
          </a:p>
          <a:p>
            <a:pPr marL="342900" indent="-342900" algn="l" rtl="0">
              <a:buFont typeface="+mj-lt"/>
              <a:buAutoNum type="arabicParenR"/>
            </a:pPr>
            <a:r>
              <a:rPr lang="en-US" sz="1400" dirty="0">
                <a:solidFill>
                  <a:srgbClr val="000000"/>
                </a:solidFill>
              </a:rPr>
              <a:t>Enter the promo code if applicable and click on “Update Basket”</a:t>
            </a:r>
          </a:p>
          <a:p>
            <a:pPr marL="342900" indent="-342900" algn="l" rtl="0">
              <a:buFont typeface="+mj-lt"/>
              <a:buAutoNum type="arabicParenR"/>
            </a:pPr>
            <a:r>
              <a:rPr lang="en-US" sz="1400" b="0" i="0" dirty="0">
                <a:solidFill>
                  <a:srgbClr val="000000"/>
                </a:solidFill>
                <a:effectLst/>
              </a:rPr>
              <a:t>Click on “Check Out”</a:t>
            </a:r>
          </a:p>
          <a:p>
            <a:pPr marL="342900" indent="-342900" algn="l" rtl="0">
              <a:buFont typeface="+mj-lt"/>
              <a:buAutoNum type="arabicParenR"/>
            </a:pPr>
            <a:r>
              <a:rPr lang="en-US" sz="1400" dirty="0">
                <a:solidFill>
                  <a:srgbClr val="000000"/>
                </a:solidFill>
              </a:rPr>
              <a:t>Complete the waiver(s)</a:t>
            </a:r>
          </a:p>
          <a:p>
            <a:pPr marL="342900" indent="-342900" algn="l" rtl="0">
              <a:buFont typeface="+mj-lt"/>
              <a:buAutoNum type="arabicParenR"/>
            </a:pPr>
            <a:r>
              <a:rPr lang="en-US" sz="1400" b="0" i="0" dirty="0">
                <a:solidFill>
                  <a:srgbClr val="000000"/>
                </a:solidFill>
                <a:effectLst/>
              </a:rPr>
              <a:t>Choose a payment method</a:t>
            </a:r>
            <a:endParaRPr lang="en-US" sz="1400" dirty="0">
              <a:solidFill>
                <a:srgbClr val="000000"/>
              </a:solidFill>
            </a:endParaRPr>
          </a:p>
          <a:p>
            <a:pPr marL="342900" indent="-342900" algn="l" rtl="0">
              <a:buFont typeface="+mj-lt"/>
              <a:buAutoNum type="arabicParenR"/>
            </a:pPr>
            <a:r>
              <a:rPr lang="en-US" sz="1400" dirty="0">
                <a:solidFill>
                  <a:srgbClr val="000000"/>
                </a:solidFill>
              </a:rPr>
              <a:t>Complete payment</a:t>
            </a:r>
          </a:p>
          <a:p>
            <a:r>
              <a:rPr lang="en-CA" sz="1400" dirty="0"/>
              <a:t>Please note you only need one account per family. You do not need to create a new account if you already have an account and have registered previously. </a:t>
            </a:r>
          </a:p>
          <a:p>
            <a:r>
              <a:rPr lang="en-CA" sz="1400" b="1" dirty="0"/>
              <a:t>Installment plans are available for all CMSA Development teams.</a:t>
            </a:r>
          </a:p>
          <a:p>
            <a:endParaRPr lang="en-CA" sz="1400" b="1" dirty="0"/>
          </a:p>
          <a:p>
            <a:r>
              <a:rPr lang="en-CA" sz="1400" b="1" dirty="0"/>
              <a:t>REFUNDS </a:t>
            </a:r>
            <a:endParaRPr lang="en-CA" sz="1400" dirty="0"/>
          </a:p>
          <a:p>
            <a:r>
              <a:rPr lang="en-CA" sz="1400" dirty="0"/>
              <a:t>All refund requests go to </a:t>
            </a:r>
            <a:r>
              <a:rPr lang="en-CA" sz="1400" b="1" dirty="0">
                <a:hlinkClick r:id="rId4"/>
              </a:rPr>
              <a:t>info@calgarycityfc.ca</a:t>
            </a:r>
            <a:endParaRPr lang="en-CA" sz="1400" dirty="0"/>
          </a:p>
          <a:p>
            <a:r>
              <a:rPr lang="en-CA" sz="1400" dirty="0"/>
              <a:t>• An Administration fee applies and will be deducted from all refunds. Grassroots (Under U9) $50 and CMSA U10 and up $100 </a:t>
            </a:r>
          </a:p>
          <a:p>
            <a:r>
              <a:rPr lang="en-CA" sz="1400" dirty="0"/>
              <a:t>• There will be </a:t>
            </a:r>
            <a:r>
              <a:rPr lang="en-CA" sz="1400" b="1" dirty="0"/>
              <a:t>NO </a:t>
            </a:r>
            <a:r>
              <a:rPr lang="en-CA" sz="1400" dirty="0"/>
              <a:t>refunds granted or issued after </a:t>
            </a:r>
            <a:r>
              <a:rPr lang="en-CA" sz="1400" b="1" dirty="0"/>
              <a:t>September 12, 2025  </a:t>
            </a:r>
          </a:p>
          <a:p>
            <a:r>
              <a:rPr lang="en-CA" sz="1400" dirty="0"/>
              <a:t>• The timeline for receiving a refund will be 8 to 12 weeks from receipt of the refund request. </a:t>
            </a:r>
            <a:endParaRPr lang="en-CA" sz="1400" b="1" u="sng"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400" b="1" u="sng" kern="100" dirty="0">
                <a:effectLst/>
                <a:latin typeface="Calibri" panose="020F0502020204030204" pitchFamily="34" charset="0"/>
                <a:ea typeface="Calibri" panose="020F0502020204030204" pitchFamily="34" charset="0"/>
                <a:cs typeface="Times New Roman" panose="02020603050405020304" pitchFamily="18" charset="0"/>
              </a:rPr>
              <a:t>DEADLINES</a:t>
            </a:r>
            <a:endParaRPr lang="en-CA" sz="1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400" u="sng" kern="100" dirty="0">
                <a:effectLst/>
                <a:latin typeface="Calibri" panose="020F0502020204030204" pitchFamily="34" charset="0"/>
                <a:ea typeface="Calibri" panose="020F0502020204030204" pitchFamily="34" charset="0"/>
                <a:cs typeface="Times New Roman" panose="02020603050405020304" pitchFamily="18" charset="0"/>
              </a:rPr>
              <a:t>Non-injury-related refunds</a:t>
            </a:r>
            <a:r>
              <a:rPr lang="en-CA" sz="1400" kern="100" dirty="0">
                <a:effectLst/>
                <a:latin typeface="Calibri" panose="020F0502020204030204" pitchFamily="34" charset="0"/>
                <a:ea typeface="Calibri" panose="020F0502020204030204" pitchFamily="34" charset="0"/>
                <a:cs typeface="Times New Roman" panose="02020603050405020304" pitchFamily="18" charset="0"/>
              </a:rPr>
              <a:t> deadline</a:t>
            </a:r>
            <a:r>
              <a:rPr lang="en-CA" sz="1400" kern="100" dirty="0">
                <a:latin typeface="Calibri" panose="020F0502020204030204" pitchFamily="34" charset="0"/>
                <a:ea typeface="Calibri" panose="020F0502020204030204" pitchFamily="34" charset="0"/>
                <a:cs typeface="Times New Roman" panose="02020603050405020304" pitchFamily="18" charset="0"/>
              </a:rPr>
              <a:t> before </a:t>
            </a:r>
            <a:r>
              <a:rPr lang="en-CA" sz="1400" b="1" kern="100" dirty="0">
                <a:latin typeface="Calibri" panose="020F0502020204030204" pitchFamily="34" charset="0"/>
                <a:ea typeface="Calibri" panose="020F0502020204030204" pitchFamily="34" charset="0"/>
                <a:cs typeface="Times New Roman" panose="02020603050405020304" pitchFamily="18" charset="0"/>
              </a:rPr>
              <a:t>September 12, 2025</a:t>
            </a:r>
            <a:endParaRPr lang="en-CA" sz="1400" b="1"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400" u="sng" kern="100" dirty="0">
                <a:effectLst/>
                <a:latin typeface="Calibri" panose="020F0502020204030204" pitchFamily="34" charset="0"/>
                <a:ea typeface="Calibri" panose="020F0502020204030204" pitchFamily="34" charset="0"/>
                <a:cs typeface="Times New Roman" panose="02020603050405020304" pitchFamily="18" charset="0"/>
              </a:rPr>
              <a:t>Injury-related</a:t>
            </a:r>
            <a:r>
              <a:rPr lang="en-CA" sz="1400" kern="100" dirty="0">
                <a:effectLst/>
                <a:latin typeface="Calibri" panose="020F0502020204030204" pitchFamily="34" charset="0"/>
                <a:ea typeface="Calibri" panose="020F0502020204030204" pitchFamily="34" charset="0"/>
                <a:cs typeface="Times New Roman" panose="02020603050405020304" pitchFamily="18" charset="0"/>
              </a:rPr>
              <a:t> (with a doctor’s note) Refunds might be offered on a case-by-case basis to be determined by the cost already incurred in the program. </a:t>
            </a:r>
          </a:p>
          <a:p>
            <a:r>
              <a:rPr lang="en-CA" sz="1400" u="sng" kern="100" dirty="0">
                <a:effectLst/>
                <a:latin typeface="Calibri" panose="020F0502020204030204" pitchFamily="34" charset="0"/>
                <a:ea typeface="Calibri" panose="020F0502020204030204" pitchFamily="34" charset="0"/>
                <a:cs typeface="Times New Roman" panose="02020603050405020304" pitchFamily="18" charset="0"/>
              </a:rPr>
              <a:t>Moving/relocating</a:t>
            </a:r>
            <a:r>
              <a:rPr lang="en-CA" sz="1400" kern="100" dirty="0">
                <a:effectLst/>
                <a:latin typeface="Calibri" panose="020F0502020204030204" pitchFamily="34" charset="0"/>
                <a:ea typeface="Calibri" panose="020F0502020204030204" pitchFamily="34" charset="0"/>
                <a:cs typeface="Times New Roman" panose="02020603050405020304" pitchFamily="18" charset="0"/>
              </a:rPr>
              <a:t> (with proof). Refunds might be offered on a case-by-case basis to be determined by the cost already incurred in the program. </a:t>
            </a:r>
          </a:p>
          <a:p>
            <a:endParaRPr lang="en-CA" sz="1400" dirty="0"/>
          </a:p>
          <a:p>
            <a:r>
              <a:rPr lang="en-CA" sz="1400" b="1" dirty="0"/>
              <a:t>CONDITIONS FOR REFUND</a:t>
            </a:r>
          </a:p>
          <a:p>
            <a:r>
              <a:rPr lang="en-CA" sz="1400" dirty="0"/>
              <a:t> Will ONLY be considered under the following circumstances: </a:t>
            </a:r>
          </a:p>
          <a:p>
            <a:r>
              <a:rPr lang="en-CA" sz="1400" dirty="0"/>
              <a:t>• Request is received before the deadline of </a:t>
            </a:r>
            <a:r>
              <a:rPr lang="en-CA" sz="1400" b="1" dirty="0"/>
              <a:t>September 12, 2025 </a:t>
            </a:r>
          </a:p>
          <a:p>
            <a:r>
              <a:rPr lang="en-CA" sz="1400" dirty="0"/>
              <a:t>• For non-injury-related requests - the player has not yet been placed on a team. </a:t>
            </a:r>
          </a:p>
          <a:p>
            <a:r>
              <a:rPr lang="en-CA" sz="1400" dirty="0"/>
              <a:t>• Change in family circumstances, by moving out of the city or country.</a:t>
            </a:r>
          </a:p>
          <a:p>
            <a:r>
              <a:rPr lang="en-CA" sz="1400" dirty="0"/>
              <a:t>• Injury to a player that will be medically deemed unable to play for the remainder of the season, accompanied by a doctor’s note. </a:t>
            </a:r>
            <a:endParaRPr lang="en-US" sz="1400" dirty="0"/>
          </a:p>
          <a:p>
            <a:endParaRPr lang="en-CA" sz="1400" b="1" dirty="0"/>
          </a:p>
        </p:txBody>
      </p:sp>
      <p:pic>
        <p:nvPicPr>
          <p:cNvPr id="17" name="Picture 16" descr="A close up of a sign&#10;&#10;Description automatically generated">
            <a:extLst>
              <a:ext uri="{FF2B5EF4-FFF2-40B4-BE49-F238E27FC236}">
                <a16:creationId xmlns:a16="http://schemas.microsoft.com/office/drawing/2014/main" id="{AD212A13-A27E-7F4C-A172-D2EEEBE256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64168" y="301364"/>
            <a:ext cx="2172288" cy="2172288"/>
          </a:xfrm>
          <a:prstGeom prst="rect">
            <a:avLst/>
          </a:prstGeom>
        </p:spPr>
      </p:pic>
    </p:spTree>
    <p:extLst>
      <p:ext uri="{BB962C8B-B14F-4D97-AF65-F5344CB8AC3E}">
        <p14:creationId xmlns:p14="http://schemas.microsoft.com/office/powerpoint/2010/main" val="943581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86E824-B7E4-4B77-8640-86A6B236B1CE}"/>
              </a:ext>
            </a:extLst>
          </p:cNvPr>
          <p:cNvSpPr/>
          <p:nvPr/>
        </p:nvSpPr>
        <p:spPr>
          <a:xfrm>
            <a:off x="879257" y="5674333"/>
            <a:ext cx="10071536" cy="929750"/>
          </a:xfrm>
          <a:prstGeom prst="rect">
            <a:avLst/>
          </a:prstGeom>
        </p:spPr>
        <p:txBody>
          <a:bodyPr vert="horz" lIns="91440" tIns="45720" rIns="91440" bIns="45720" rtlCol="0" anchor="b">
            <a:normAutofit/>
          </a:bodyPr>
          <a:lstStyle/>
          <a:p>
            <a:pPr algn="ctr">
              <a:lnSpc>
                <a:spcPct val="90000"/>
              </a:lnSpc>
              <a:spcBef>
                <a:spcPct val="0"/>
              </a:spcBef>
              <a:spcAft>
                <a:spcPts val="600"/>
              </a:spcAft>
            </a:pPr>
            <a:endParaRPr lang="en-US" sz="3200" dirty="0">
              <a:ea typeface="+mj-ea"/>
              <a:cs typeface="+mj-cs"/>
            </a:endParaRPr>
          </a:p>
        </p:txBody>
      </p:sp>
      <p:pic>
        <p:nvPicPr>
          <p:cNvPr id="4" name="Picture 3" descr="A close up of a sign&#10;&#10;Description automatically generated">
            <a:extLst>
              <a:ext uri="{FF2B5EF4-FFF2-40B4-BE49-F238E27FC236}">
                <a16:creationId xmlns:a16="http://schemas.microsoft.com/office/drawing/2014/main" id="{19BD4A9D-43D4-47EE-840C-BE3FAC558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5040" y="481176"/>
            <a:ext cx="2134493" cy="2134493"/>
          </a:xfrm>
          <a:prstGeom prst="rect">
            <a:avLst/>
          </a:prstGeom>
        </p:spPr>
      </p:pic>
      <p:sp>
        <p:nvSpPr>
          <p:cNvPr id="2" name="Rectangle 1">
            <a:extLst>
              <a:ext uri="{FF2B5EF4-FFF2-40B4-BE49-F238E27FC236}">
                <a16:creationId xmlns:a16="http://schemas.microsoft.com/office/drawing/2014/main" id="{F8F3817A-2D90-4663-A546-3D00604E7B92}"/>
              </a:ext>
            </a:extLst>
          </p:cNvPr>
          <p:cNvSpPr/>
          <p:nvPr/>
        </p:nvSpPr>
        <p:spPr>
          <a:xfrm>
            <a:off x="2836960" y="568485"/>
            <a:ext cx="6096000" cy="830997"/>
          </a:xfrm>
          <a:prstGeom prst="rect">
            <a:avLst/>
          </a:prstGeom>
        </p:spPr>
        <p:txBody>
          <a:bodyPr>
            <a:spAutoFit/>
          </a:bodyPr>
          <a:lstStyle/>
          <a:p>
            <a:pPr algn="ctr"/>
            <a:br>
              <a:rPr lang="en-CA" sz="2400" b="1" dirty="0"/>
            </a:br>
            <a:endParaRPr lang="en-CA" sz="2400" b="1" dirty="0"/>
          </a:p>
        </p:txBody>
      </p:sp>
      <p:sp>
        <p:nvSpPr>
          <p:cNvPr id="5" name="Rectangle 4">
            <a:extLst>
              <a:ext uri="{FF2B5EF4-FFF2-40B4-BE49-F238E27FC236}">
                <a16:creationId xmlns:a16="http://schemas.microsoft.com/office/drawing/2014/main" id="{34D9A6D3-CF26-4955-93F9-3D001749CAF3}"/>
              </a:ext>
            </a:extLst>
          </p:cNvPr>
          <p:cNvSpPr/>
          <p:nvPr/>
        </p:nvSpPr>
        <p:spPr>
          <a:xfrm>
            <a:off x="-736709" y="1794944"/>
            <a:ext cx="8936812" cy="2031325"/>
          </a:xfrm>
          <a:prstGeom prst="rect">
            <a:avLst/>
          </a:prstGeom>
        </p:spPr>
        <p:txBody>
          <a:bodyPr wrap="square">
            <a:spAutoFit/>
          </a:bodyPr>
          <a:lstStyle/>
          <a:p>
            <a:pPr marL="1200150" lvl="2" indent="-285750">
              <a:buFont typeface="Arial" panose="020B0604020202020204" pitchFamily="34" charset="0"/>
              <a:buChar char="•"/>
            </a:pPr>
            <a:r>
              <a:rPr lang="en-CA" dirty="0">
                <a:cs typeface="Arial" panose="020B0604020202020204" pitchFamily="34" charset="0"/>
              </a:rPr>
              <a:t>Nov 04  - Feb 24  (Break Dec 17 to Jan 05) </a:t>
            </a:r>
          </a:p>
          <a:p>
            <a:pPr marL="1200150" lvl="2" indent="-285750">
              <a:buFont typeface="Arial" panose="020B0604020202020204" pitchFamily="34" charset="0"/>
              <a:buChar char="•"/>
            </a:pPr>
            <a:r>
              <a:rPr lang="en-CA" dirty="0">
                <a:cs typeface="Arial" panose="020B0604020202020204" pitchFamily="34" charset="0"/>
              </a:rPr>
              <a:t>15 Sessions/games</a:t>
            </a:r>
          </a:p>
          <a:p>
            <a:pPr marL="1200150" lvl="2" indent="-285750">
              <a:buFont typeface="Arial" panose="020B0604020202020204" pitchFamily="34" charset="0"/>
              <a:buChar char="•"/>
            </a:pPr>
            <a:r>
              <a:rPr lang="en-CA" dirty="0"/>
              <a:t>Tuesdays at 4:45 pm (U4) and at 5:30 pm U5/U6</a:t>
            </a:r>
          </a:p>
          <a:p>
            <a:pPr marL="1200150" lvl="2" indent="-285750">
              <a:buFont typeface="Arial" panose="020B0604020202020204" pitchFamily="34" charset="0"/>
              <a:buChar char="•"/>
            </a:pPr>
            <a:r>
              <a:rPr lang="en-CA" dirty="0"/>
              <a:t> at </a:t>
            </a:r>
            <a:r>
              <a:rPr lang="en-CA" dirty="0">
                <a:cs typeface="Arial" panose="020B0604020202020204" pitchFamily="34" charset="0"/>
              </a:rPr>
              <a:t>North Point School (2445 23Ave SW) </a:t>
            </a:r>
          </a:p>
          <a:p>
            <a:pPr marL="1200150" lvl="2" indent="-285750">
              <a:buFont typeface="Arial" panose="020B0604020202020204" pitchFamily="34" charset="0"/>
              <a:buChar char="•"/>
            </a:pPr>
            <a:r>
              <a:rPr lang="en-CA" dirty="0">
                <a:cs typeface="Arial" panose="020B0604020202020204" pitchFamily="34" charset="0"/>
              </a:rPr>
              <a:t>Parental Participation may be required</a:t>
            </a:r>
          </a:p>
          <a:p>
            <a:pPr marL="1200150" lvl="2" indent="-285750">
              <a:buFont typeface="Arial" panose="020B0604020202020204" pitchFamily="34" charset="0"/>
              <a:buChar char="•"/>
            </a:pPr>
            <a:r>
              <a:rPr lang="en-CA" dirty="0">
                <a:cs typeface="Arial" panose="020B0604020202020204" pitchFamily="34" charset="0"/>
              </a:rPr>
              <a:t>Includes a club soccer training uniform</a:t>
            </a:r>
          </a:p>
          <a:p>
            <a:pPr marL="1200150" lvl="2" indent="-285750">
              <a:buFont typeface="Arial" panose="020B0604020202020204" pitchFamily="34" charset="0"/>
              <a:buChar char="•"/>
            </a:pPr>
            <a:r>
              <a:rPr lang="en-CA" i="1" dirty="0">
                <a:solidFill>
                  <a:srgbClr val="000000"/>
                </a:solidFill>
                <a:cs typeface="Arial" panose="020B0604020202020204" pitchFamily="34" charset="0"/>
              </a:rPr>
              <a:t>Cost $300</a:t>
            </a:r>
          </a:p>
        </p:txBody>
      </p:sp>
      <p:sp>
        <p:nvSpPr>
          <p:cNvPr id="6" name="Rectangle 5">
            <a:extLst>
              <a:ext uri="{FF2B5EF4-FFF2-40B4-BE49-F238E27FC236}">
                <a16:creationId xmlns:a16="http://schemas.microsoft.com/office/drawing/2014/main" id="{56C96D71-1752-4B38-9931-3C01132C8BE1}"/>
              </a:ext>
            </a:extLst>
          </p:cNvPr>
          <p:cNvSpPr/>
          <p:nvPr/>
        </p:nvSpPr>
        <p:spPr>
          <a:xfrm>
            <a:off x="5169486" y="3429000"/>
            <a:ext cx="5454333" cy="1569660"/>
          </a:xfrm>
          <a:prstGeom prst="rect">
            <a:avLst/>
          </a:prstGeom>
        </p:spPr>
        <p:txBody>
          <a:bodyPr wrap="square">
            <a:spAutoFit/>
          </a:bodyPr>
          <a:lstStyle/>
          <a:p>
            <a:pPr marL="1657350" lvl="3" indent="-285750">
              <a:buFont typeface="Wingdings" panose="05000000000000000000" pitchFamily="2" charset="2"/>
              <a:buChar char="ü"/>
            </a:pPr>
            <a:r>
              <a:rPr lang="en-US" sz="1600" i="1" dirty="0">
                <a:solidFill>
                  <a:srgbClr val="000000"/>
                </a:solidFill>
                <a:cs typeface="Calibri" panose="020F0502020204030204" pitchFamily="34" charset="0"/>
              </a:rPr>
              <a:t>Fun Developmental Games</a:t>
            </a:r>
          </a:p>
          <a:p>
            <a:pPr marL="1657350" lvl="3" indent="-285750">
              <a:buFont typeface="Wingdings" panose="05000000000000000000" pitchFamily="2" charset="2"/>
              <a:buChar char="ü"/>
            </a:pPr>
            <a:r>
              <a:rPr lang="en-US" sz="1600" i="1" dirty="0">
                <a:solidFill>
                  <a:srgbClr val="000000"/>
                </a:solidFill>
                <a:cs typeface="Calibri" panose="020F0502020204030204" pitchFamily="34" charset="0"/>
              </a:rPr>
              <a:t>Physical Literacy</a:t>
            </a:r>
            <a:r>
              <a:rPr lang="en-CA" sz="1600" i="1" dirty="0">
                <a:solidFill>
                  <a:srgbClr val="000000"/>
                </a:solidFill>
                <a:cs typeface="Arial" panose="020B0604020202020204" pitchFamily="34" charset="0"/>
              </a:rPr>
              <a:t> </a:t>
            </a:r>
            <a:endParaRPr lang="en-US" sz="1600" i="1" dirty="0">
              <a:solidFill>
                <a:srgbClr val="000000"/>
              </a:solidFill>
              <a:cs typeface="Calibri" panose="020F0502020204030204" pitchFamily="34" charset="0"/>
            </a:endParaRPr>
          </a:p>
          <a:p>
            <a:pPr marL="1657350" lvl="3" indent="-285750">
              <a:buFont typeface="Wingdings" panose="05000000000000000000" pitchFamily="2" charset="2"/>
              <a:buChar char="ü"/>
            </a:pPr>
            <a:r>
              <a:rPr lang="en-US" sz="1600" i="1" dirty="0">
                <a:solidFill>
                  <a:srgbClr val="000000"/>
                </a:solidFill>
                <a:cs typeface="Calibri" panose="020F0502020204030204" pitchFamily="34" charset="0"/>
              </a:rPr>
              <a:t>Running, Jumping, Rolling, Kicking</a:t>
            </a:r>
          </a:p>
          <a:p>
            <a:pPr marL="1657350" lvl="3" indent="-285750">
              <a:buFont typeface="Wingdings" panose="05000000000000000000" pitchFamily="2" charset="2"/>
              <a:buChar char="ü"/>
            </a:pPr>
            <a:r>
              <a:rPr lang="en-US" sz="1600" i="1" dirty="0">
                <a:solidFill>
                  <a:srgbClr val="000000"/>
                </a:solidFill>
                <a:cs typeface="Calibri" panose="020F0502020204030204" pitchFamily="34" charset="0"/>
              </a:rPr>
              <a:t>Balance, Coordination, Changing directions</a:t>
            </a:r>
          </a:p>
          <a:p>
            <a:pPr marL="1657350" lvl="3" indent="-285750">
              <a:buFont typeface="Wingdings" panose="05000000000000000000" pitchFamily="2" charset="2"/>
              <a:buChar char="ü"/>
            </a:pPr>
            <a:r>
              <a:rPr lang="en-US" sz="1600" i="1" dirty="0">
                <a:solidFill>
                  <a:srgbClr val="000000"/>
                </a:solidFill>
                <a:cs typeface="Calibri" panose="020F0502020204030204" pitchFamily="34" charset="0"/>
              </a:rPr>
              <a:t>Meet new friends</a:t>
            </a:r>
          </a:p>
          <a:p>
            <a:pPr marL="1657350" lvl="3" indent="-285750">
              <a:buFont typeface="Wingdings" panose="05000000000000000000" pitchFamily="2" charset="2"/>
              <a:buChar char="ü"/>
            </a:pPr>
            <a:r>
              <a:rPr lang="en-US" sz="1600" i="1" dirty="0">
                <a:solidFill>
                  <a:srgbClr val="000000"/>
                </a:solidFill>
                <a:cs typeface="Calibri" panose="020F0502020204030204" pitchFamily="34" charset="0"/>
              </a:rPr>
              <a:t>Foster love for the ball</a:t>
            </a:r>
          </a:p>
        </p:txBody>
      </p:sp>
      <p:sp>
        <p:nvSpPr>
          <p:cNvPr id="14" name="TextBox 13">
            <a:extLst>
              <a:ext uri="{FF2B5EF4-FFF2-40B4-BE49-F238E27FC236}">
                <a16:creationId xmlns:a16="http://schemas.microsoft.com/office/drawing/2014/main" id="{C1A41D21-2909-F845-AEB7-9F27ADD87F89}"/>
              </a:ext>
            </a:extLst>
          </p:cNvPr>
          <p:cNvSpPr txBox="1"/>
          <p:nvPr/>
        </p:nvSpPr>
        <p:spPr>
          <a:xfrm>
            <a:off x="3529468" y="568485"/>
            <a:ext cx="3838784" cy="1015663"/>
          </a:xfrm>
          <a:prstGeom prst="rect">
            <a:avLst/>
          </a:prstGeom>
          <a:noFill/>
        </p:spPr>
        <p:txBody>
          <a:bodyPr wrap="square">
            <a:spAutoFit/>
          </a:bodyPr>
          <a:lstStyle/>
          <a:p>
            <a:pPr algn="ctr"/>
            <a:r>
              <a:rPr lang="en-CA" sz="2400" b="1" dirty="0">
                <a:cs typeface="Arial" panose="020B0604020202020204" pitchFamily="34" charset="0"/>
              </a:rPr>
              <a:t>Grassroots Active start </a:t>
            </a:r>
          </a:p>
          <a:p>
            <a:r>
              <a:rPr lang="en-CA" dirty="0">
                <a:cs typeface="Arial" panose="020B0604020202020204" pitchFamily="34" charset="0"/>
              </a:rPr>
              <a:t>U4 - U5 - U6 (2022/2021/2020) Co-Ed        </a:t>
            </a:r>
          </a:p>
          <a:p>
            <a:endParaRPr lang="en-US" dirty="0"/>
          </a:p>
        </p:txBody>
      </p:sp>
      <p:sp>
        <p:nvSpPr>
          <p:cNvPr id="8" name="TextBox 7">
            <a:extLst>
              <a:ext uri="{FF2B5EF4-FFF2-40B4-BE49-F238E27FC236}">
                <a16:creationId xmlns:a16="http://schemas.microsoft.com/office/drawing/2014/main" id="{2C5CCCBA-AC57-C814-DF9E-C4A54C19AF2E}"/>
              </a:ext>
            </a:extLst>
          </p:cNvPr>
          <p:cNvSpPr txBox="1"/>
          <p:nvPr/>
        </p:nvSpPr>
        <p:spPr>
          <a:xfrm>
            <a:off x="301615" y="5073797"/>
            <a:ext cx="11218730" cy="1061829"/>
          </a:xfrm>
          <a:prstGeom prst="rect">
            <a:avLst/>
          </a:prstGeom>
          <a:noFill/>
        </p:spPr>
        <p:txBody>
          <a:bodyPr wrap="square">
            <a:spAutoFit/>
          </a:bodyPr>
          <a:lstStyle/>
          <a:p>
            <a:endParaRPr lang="en-CA" dirty="0">
              <a:hlinkClick r:id="rId3"/>
            </a:endParaRPr>
          </a:p>
          <a:p>
            <a:pPr algn="ctr"/>
            <a:r>
              <a:rPr lang="en-CA" sz="1500" b="1" dirty="0">
                <a:hlinkClick r:id="rId3"/>
              </a:rPr>
              <a:t>TO REGISTER CLICK HERE</a:t>
            </a:r>
            <a:endParaRPr lang="en-CA" sz="1500" b="1" dirty="0"/>
          </a:p>
          <a:p>
            <a:pPr algn="ctr"/>
            <a:endParaRPr lang="en-CA" sz="1500" dirty="0"/>
          </a:p>
          <a:p>
            <a:r>
              <a:rPr lang="en-CA" sz="1500" dirty="0"/>
              <a:t>*You will need to create a family profile on Demosphere, add each player individually and choose the program(s) you would like to register.</a:t>
            </a:r>
            <a:endParaRPr lang="en-US" sz="1500" dirty="0"/>
          </a:p>
        </p:txBody>
      </p:sp>
      <p:sp>
        <p:nvSpPr>
          <p:cNvPr id="9" name="TextBox 8">
            <a:extLst>
              <a:ext uri="{FF2B5EF4-FFF2-40B4-BE49-F238E27FC236}">
                <a16:creationId xmlns:a16="http://schemas.microsoft.com/office/drawing/2014/main" id="{84CC23CD-323A-B52F-290D-DA75D643FACB}"/>
              </a:ext>
            </a:extLst>
          </p:cNvPr>
          <p:cNvSpPr txBox="1"/>
          <p:nvPr/>
        </p:nvSpPr>
        <p:spPr>
          <a:xfrm>
            <a:off x="345149" y="3873222"/>
            <a:ext cx="5981909" cy="923330"/>
          </a:xfrm>
          <a:prstGeom prst="rect">
            <a:avLst/>
          </a:prstGeom>
          <a:noFill/>
        </p:spPr>
        <p:txBody>
          <a:bodyPr wrap="square">
            <a:spAutoFit/>
          </a:bodyPr>
          <a:lstStyle/>
          <a:p>
            <a:r>
              <a:rPr lang="en-US" dirty="0"/>
              <a:t>What to Bring:</a:t>
            </a:r>
          </a:p>
          <a:p>
            <a:r>
              <a:rPr lang="en-US" dirty="0"/>
              <a:t>Water, indoor soccer shoes or running shoes, and shin guards</a:t>
            </a:r>
          </a:p>
          <a:p>
            <a:r>
              <a:rPr lang="en-US" dirty="0"/>
              <a:t>Training Kit:  Provided by CCFC</a:t>
            </a:r>
          </a:p>
        </p:txBody>
      </p:sp>
    </p:spTree>
    <p:extLst>
      <p:ext uri="{BB962C8B-B14F-4D97-AF65-F5344CB8AC3E}">
        <p14:creationId xmlns:p14="http://schemas.microsoft.com/office/powerpoint/2010/main" val="33973825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182272</TotalTime>
  <Words>3213</Words>
  <Application>Microsoft Macintosh PowerPoint</Application>
  <PresentationFormat>Widescreen</PresentationFormat>
  <Paragraphs>342</Paragraphs>
  <Slides>24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Gill Sans MT</vt:lpstr>
      <vt:lpstr>Gill Sans MT Condensed</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German Camacho</dc:creator>
  <cp:lastModifiedBy>German Camacho</cp:lastModifiedBy>
  <cp:revision>52</cp:revision>
  <dcterms:created xsi:type="dcterms:W3CDTF">2023-08-11T22:04:13Z</dcterms:created>
  <dcterms:modified xsi:type="dcterms:W3CDTF">2025-10-06T10:20:18Z</dcterms:modified>
</cp:coreProperties>
</file>